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30" r:id="rId3"/>
    <p:sldId id="535" r:id="rId5"/>
    <p:sldId id="531" r:id="rId6"/>
    <p:sldId id="596" r:id="rId7"/>
    <p:sldId id="601" r:id="rId8"/>
    <p:sldId id="600" r:id="rId9"/>
    <p:sldId id="674" r:id="rId10"/>
    <p:sldId id="675" r:id="rId11"/>
    <p:sldId id="740" r:id="rId12"/>
    <p:sldId id="676" r:id="rId13"/>
    <p:sldId id="712" r:id="rId14"/>
    <p:sldId id="713" r:id="rId15"/>
    <p:sldId id="714" r:id="rId16"/>
    <p:sldId id="715" r:id="rId17"/>
    <p:sldId id="716" r:id="rId18"/>
    <p:sldId id="717" r:id="rId19"/>
    <p:sldId id="741" r:id="rId20"/>
    <p:sldId id="742" r:id="rId21"/>
    <p:sldId id="743" r:id="rId22"/>
    <p:sldId id="744" r:id="rId23"/>
    <p:sldId id="745" r:id="rId24"/>
    <p:sldId id="746" r:id="rId25"/>
    <p:sldId id="747" r:id="rId26"/>
    <p:sldId id="748" r:id="rId27"/>
    <p:sldId id="749" r:id="rId28"/>
    <p:sldId id="750" r:id="rId29"/>
    <p:sldId id="681" r:id="rId30"/>
    <p:sldId id="718" r:id="rId31"/>
    <p:sldId id="677" r:id="rId32"/>
    <p:sldId id="678" r:id="rId33"/>
    <p:sldId id="679" r:id="rId34"/>
    <p:sldId id="751" r:id="rId35"/>
    <p:sldId id="680" r:id="rId36"/>
    <p:sldId id="683" r:id="rId37"/>
    <p:sldId id="719" r:id="rId38"/>
    <p:sldId id="720" r:id="rId39"/>
    <p:sldId id="721" r:id="rId40"/>
    <p:sldId id="723" r:id="rId41"/>
    <p:sldId id="722" r:id="rId42"/>
    <p:sldId id="724" r:id="rId43"/>
    <p:sldId id="725" r:id="rId44"/>
    <p:sldId id="727" r:id="rId45"/>
    <p:sldId id="686" r:id="rId46"/>
    <p:sldId id="728" r:id="rId47"/>
    <p:sldId id="729" r:id="rId48"/>
    <p:sldId id="730" r:id="rId49"/>
    <p:sldId id="732" r:id="rId50"/>
    <p:sldId id="731" r:id="rId51"/>
    <p:sldId id="733" r:id="rId52"/>
    <p:sldId id="734" r:id="rId53"/>
    <p:sldId id="735" r:id="rId54"/>
    <p:sldId id="736" r:id="rId55"/>
    <p:sldId id="737" r:id="rId56"/>
    <p:sldId id="738" r:id="rId57"/>
    <p:sldId id="739" r:id="rId58"/>
    <p:sldId id="752" r:id="rId59"/>
    <p:sldId id="753" r:id="rId60"/>
    <p:sldId id="754" r:id="rId61"/>
    <p:sldId id="755" r:id="rId62"/>
    <p:sldId id="756" r:id="rId63"/>
    <p:sldId id="757" r:id="rId64"/>
    <p:sldId id="758" r:id="rId65"/>
    <p:sldId id="759" r:id="rId66"/>
    <p:sldId id="760" r:id="rId67"/>
    <p:sldId id="761" r:id="rId68"/>
    <p:sldId id="762" r:id="rId69"/>
    <p:sldId id="763" r:id="rId70"/>
    <p:sldId id="764" r:id="rId71"/>
    <p:sldId id="765" r:id="rId72"/>
    <p:sldId id="766" r:id="rId73"/>
    <p:sldId id="767" r:id="rId74"/>
    <p:sldId id="768" r:id="rId75"/>
    <p:sldId id="769" r:id="rId76"/>
    <p:sldId id="770" r:id="rId77"/>
    <p:sldId id="771" r:id="rId78"/>
    <p:sldId id="772" r:id="rId79"/>
    <p:sldId id="773" r:id="rId80"/>
  </p:sldIdLst>
  <p:sldSz cx="1219009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ED56C"/>
    <a:srgbClr val="00B0F0"/>
    <a:srgbClr val="BFDBEF"/>
    <a:srgbClr val="FF8174"/>
    <a:srgbClr val="CCD0D1"/>
    <a:srgbClr val="FCFCFC"/>
    <a:srgbClr val="BFEBFB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5" autoAdjust="0"/>
    <p:restoredTop sz="94605"/>
  </p:normalViewPr>
  <p:slideViewPr>
    <p:cSldViewPr>
      <p:cViewPr varScale="1">
        <p:scale>
          <a:sx n="64" d="100"/>
          <a:sy n="64" d="100"/>
        </p:scale>
        <p:origin x="708" y="72"/>
      </p:cViewPr>
      <p:guideLst>
        <p:guide orient="horz" pos="2122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876" y="-72"/>
      </p:cViewPr>
      <p:guideLst>
        <p:guide orient="horz" pos="282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2340" y="322632"/>
            <a:ext cx="487914" cy="2871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38173" y="421777"/>
            <a:ext cx="488711" cy="26191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57835" y="273317"/>
            <a:ext cx="449383" cy="467556"/>
          </a:xfrm>
          <a:prstGeom prst="rect">
            <a:avLst/>
          </a:prstGeom>
        </p:spPr>
        <p:txBody>
          <a:bodyPr vert="horz" lIns="0" tIns="0" rIns="0" bIns="60944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00" smtClean="0"/>
            </a:fld>
            <a:endParaRPr lang="en-US" sz="130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10700612" y="6310782"/>
            <a:ext cx="298737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1482230" y="6310782"/>
            <a:ext cx="298737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10974296" y="6461963"/>
            <a:ext cx="50793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79586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8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2.pn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0.png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png"/><Relationship Id="rId1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4.png"/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5.png"/><Relationship Id="rId1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6.png"/><Relationship Id="rId1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9.png"/><Relationship Id="rId1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4.png"/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6.png"/><Relationship Id="rId8" Type="http://schemas.openxmlformats.org/officeDocument/2006/relationships/image" Target="../media/image135.png"/><Relationship Id="rId7" Type="http://schemas.openxmlformats.org/officeDocument/2006/relationships/image" Target="../media/image134.png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4" Type="http://schemas.openxmlformats.org/officeDocument/2006/relationships/notesSlide" Target="../notesSlides/notesSlide7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39.png"/><Relationship Id="rId11" Type="http://schemas.openxmlformats.org/officeDocument/2006/relationships/image" Target="../media/image138.png"/><Relationship Id="rId10" Type="http://schemas.openxmlformats.org/officeDocument/2006/relationships/image" Target="../media/image137.png"/><Relationship Id="rId1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4.png"/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5.png"/><Relationship Id="rId1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8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595" y="1845617"/>
            <a:ext cx="5591150" cy="3528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7905" y="2629535"/>
            <a:ext cx="8264525" cy="1960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3995420" y="3290570"/>
            <a:ext cx="7993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《家具建模与室内电脑效果图表现》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3451233" y="3391704"/>
            <a:ext cx="507514" cy="43751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6"/>
          <p:cNvSpPr txBox="1"/>
          <p:nvPr/>
        </p:nvSpPr>
        <p:spPr>
          <a:xfrm>
            <a:off x="7724140" y="5647055"/>
            <a:ext cx="4098290" cy="42799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/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cs"/>
                <a:ea typeface="微软雅黑" panose="020B0503020204020204" pitchFamily="34" charset="-122"/>
              </a:rPr>
              <a:t>辽宁林业职业技术学院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  <a:latin typeface="+mn-cs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200" y="4069080"/>
            <a:ext cx="48559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Furnituremodelingandindoorcomputerrenderings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9131">
        <p14:vortex dir="r"/>
      </p:transition>
    </mc:Choice>
    <mc:Fallback>
      <p:transition spd="slow" advClick="0" advTm="91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2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1" bldLvl="0" animBg="1"/>
      <p:bldP spid="13" grpId="2" bldLvl="0" animBg="1"/>
      <p:bldP spid="4" grpId="0" animBg="1"/>
      <p:bldP spid="4" grpId="1" animBg="1"/>
      <p:bldP spid="4" grpId="2" bldLvl="0" animBg="1"/>
      <p:bldP spid="8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195704"/>
            <a:ext cx="942975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5.</a:t>
            </a:r>
            <a:r>
              <a:rPr lang="zh-CN" altLang="en-US" sz="2000" dirty="0">
                <a:latin typeface="宋体" panose="02010600030101010101" pitchFamily="2" charset="-122"/>
              </a:rPr>
              <a:t>在</a:t>
            </a:r>
            <a:r>
              <a:rPr lang="en-US" altLang="zh-CN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前视图，单击创建面板，选择“图形”按钮“样条线”选项的“线”按钮，绘制罗马柱轮廓线。按键盘上的数字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或者修改面板下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Seletion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卷展栏中的“点层级”按钮，选中线上的点，右键鼠标将点更改为</a:t>
            </a:r>
            <a:r>
              <a:rPr lang="en-US" altLang="zh-CN" sz="2000" dirty="0">
                <a:latin typeface="宋体" panose="02010600030101010101" pitchFamily="2" charset="-122"/>
              </a:rPr>
              <a:t>【Smooth</a:t>
            </a:r>
            <a:r>
              <a:rPr lang="zh-CN" altLang="en-US" sz="2000" dirty="0">
                <a:latin typeface="宋体" panose="02010600030101010101" pitchFamily="2" charset="-122"/>
              </a:rPr>
              <a:t>（平滑点）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和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BezierCorner</a:t>
            </a: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Bezier</a:t>
            </a:r>
            <a:r>
              <a:rPr lang="zh-CN" altLang="en-US" sz="2000" dirty="0">
                <a:latin typeface="宋体" panose="02010600030101010101" pitchFamily="2" charset="-122"/>
              </a:rPr>
              <a:t>角点）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，鼠标调节点的位置，与图中的轮廓线一致。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66" y="3005607"/>
            <a:ext cx="2375581" cy="229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038" y="3005607"/>
            <a:ext cx="2375581" cy="229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6"/>
          <a:stretch>
            <a:fillRect/>
          </a:stretch>
        </p:blipFill>
        <p:spPr bwMode="auto">
          <a:xfrm>
            <a:off x="7031310" y="3005606"/>
            <a:ext cx="2255252" cy="229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566" y="3005606"/>
            <a:ext cx="2255252" cy="229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07467" y="1192436"/>
            <a:ext cx="9429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6.</a:t>
            </a:r>
            <a:r>
              <a:rPr lang="zh-CN" altLang="en-US" sz="2000" dirty="0"/>
              <a:t>在修改面板中选择</a:t>
            </a:r>
            <a:r>
              <a:rPr lang="en-US" altLang="zh-CN" sz="2000" dirty="0"/>
              <a:t>【</a:t>
            </a:r>
            <a:r>
              <a:rPr lang="en-US" altLang="zh-CN" sz="2000" dirty="0" err="1"/>
              <a:t>ModifierList</a:t>
            </a:r>
            <a:r>
              <a:rPr lang="zh-CN" altLang="en-US" sz="2000" dirty="0"/>
              <a:t>（修改列表）</a:t>
            </a:r>
            <a:r>
              <a:rPr lang="en-US" altLang="zh-CN" sz="2000" dirty="0"/>
              <a:t>】</a:t>
            </a:r>
            <a:r>
              <a:rPr lang="zh-CN" altLang="en-US" sz="2000" dirty="0"/>
              <a:t>中的</a:t>
            </a:r>
            <a:r>
              <a:rPr lang="en-US" altLang="zh-CN" sz="2000" dirty="0"/>
              <a:t>【Lathe</a:t>
            </a:r>
            <a:r>
              <a:rPr lang="zh-CN" altLang="en-US" sz="2000" dirty="0"/>
              <a:t>（车削）</a:t>
            </a:r>
            <a:r>
              <a:rPr lang="en-US" altLang="zh-CN" sz="2000" dirty="0"/>
              <a:t>】</a:t>
            </a:r>
            <a:r>
              <a:rPr lang="zh-CN" altLang="en-US" sz="2000" dirty="0"/>
              <a:t>修改器。在堆栈器列表中点击中的，选择</a:t>
            </a:r>
            <a:r>
              <a:rPr lang="en-US" altLang="zh-CN" sz="2000" dirty="0"/>
              <a:t>【Axis</a:t>
            </a:r>
            <a:r>
              <a:rPr lang="zh-CN" altLang="en-US" sz="2000" dirty="0"/>
              <a:t>（轴）</a:t>
            </a:r>
            <a:r>
              <a:rPr lang="en-US" altLang="zh-CN" sz="2000" dirty="0"/>
              <a:t>】</a:t>
            </a:r>
            <a:r>
              <a:rPr lang="zh-CN" altLang="en-US" sz="2000" dirty="0"/>
              <a:t>层级，或者按键盘上的数字</a:t>
            </a:r>
            <a:r>
              <a:rPr lang="en-US" altLang="zh-CN" sz="2000" dirty="0"/>
              <a:t>1</a:t>
            </a:r>
            <a:r>
              <a:rPr lang="zh-CN" altLang="en-US" sz="2000" dirty="0"/>
              <a:t>直接进入</a:t>
            </a:r>
            <a:r>
              <a:rPr lang="en-US" altLang="zh-CN" sz="2000" dirty="0"/>
              <a:t>【Axis</a:t>
            </a:r>
            <a:r>
              <a:rPr lang="zh-CN" altLang="en-US" sz="2000" dirty="0"/>
              <a:t>（轴）</a:t>
            </a:r>
            <a:r>
              <a:rPr lang="en-US" altLang="zh-CN" sz="2000" dirty="0"/>
              <a:t>】</a:t>
            </a:r>
            <a:r>
              <a:rPr lang="zh-CN" altLang="en-US" sz="2000" dirty="0"/>
              <a:t>层级。选择工具栏中移动按钮或者快捷键</a:t>
            </a:r>
            <a:r>
              <a:rPr lang="en-US" altLang="zh-CN" sz="2000" dirty="0"/>
              <a:t>W</a:t>
            </a:r>
            <a:r>
              <a:rPr lang="zh-CN" altLang="en-US" sz="2000" dirty="0"/>
              <a:t>，移动轴使得罗马柱与原图一致。</a:t>
            </a:r>
            <a:endParaRPr lang="zh-CN" altLang="en-US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0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196" y="2715799"/>
            <a:ext cx="2241679" cy="329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790" y="2716888"/>
            <a:ext cx="2430604" cy="329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2715274"/>
            <a:ext cx="2430603" cy="329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7.</a:t>
            </a:r>
            <a:r>
              <a:rPr lang="zh-CN" altLang="en-US" sz="2000" dirty="0"/>
              <a:t>点击</a:t>
            </a:r>
            <a:r>
              <a:rPr lang="en-US" altLang="zh-CN" sz="2000" dirty="0"/>
              <a:t>Front</a:t>
            </a:r>
            <a:r>
              <a:rPr lang="zh-CN" altLang="en-US" sz="2000" dirty="0"/>
              <a:t>前视图，单击创建面板，选择（图形）下的</a:t>
            </a:r>
            <a:r>
              <a:rPr lang="en-US" altLang="zh-CN" sz="2000" dirty="0"/>
              <a:t>【Rectangle</a:t>
            </a:r>
            <a:r>
              <a:rPr lang="zh-CN" altLang="en-US" sz="2000" dirty="0"/>
              <a:t>（矩形）</a:t>
            </a:r>
            <a:r>
              <a:rPr lang="en-US" altLang="zh-CN" sz="2000" dirty="0"/>
              <a:t>】</a:t>
            </a:r>
            <a:r>
              <a:rPr lang="zh-CN" altLang="en-US" sz="2000" dirty="0"/>
              <a:t>按钮。在修改面板中选择</a:t>
            </a:r>
            <a:r>
              <a:rPr lang="en-US" altLang="zh-CN" sz="2000" dirty="0"/>
              <a:t>【</a:t>
            </a:r>
            <a:r>
              <a:rPr lang="en-US" altLang="zh-CN" sz="2000" dirty="0" err="1"/>
              <a:t>ModifierList</a:t>
            </a:r>
            <a:r>
              <a:rPr lang="zh-CN" altLang="en-US" sz="2000" dirty="0"/>
              <a:t>（修改列表）</a:t>
            </a:r>
            <a:r>
              <a:rPr lang="en-US" altLang="zh-CN" sz="2000" dirty="0"/>
              <a:t>】</a:t>
            </a:r>
            <a:r>
              <a:rPr lang="zh-CN" altLang="en-US" sz="2000" dirty="0"/>
              <a:t>中的</a:t>
            </a:r>
            <a:r>
              <a:rPr lang="en-US" altLang="zh-CN" sz="2000" dirty="0"/>
              <a:t>【Extrude</a:t>
            </a:r>
            <a:r>
              <a:rPr lang="zh-CN" altLang="en-US" sz="2000" dirty="0"/>
              <a:t>（挤出）</a:t>
            </a:r>
            <a:r>
              <a:rPr lang="en-US" altLang="zh-CN" sz="2000" dirty="0"/>
              <a:t>】</a:t>
            </a:r>
            <a:r>
              <a:rPr lang="zh-CN" altLang="en-US" sz="2000" dirty="0"/>
              <a:t>修改器，将</a:t>
            </a:r>
            <a:r>
              <a:rPr lang="en-US" altLang="zh-CN" sz="2000" dirty="0"/>
              <a:t>【Parameters</a:t>
            </a:r>
            <a:r>
              <a:rPr lang="zh-CN" altLang="en-US" sz="2000" dirty="0"/>
              <a:t>（参数卷展栏）</a:t>
            </a:r>
            <a:r>
              <a:rPr lang="en-US" altLang="zh-CN" sz="2000" dirty="0"/>
              <a:t>】</a:t>
            </a:r>
            <a:r>
              <a:rPr lang="zh-CN" altLang="en-US" sz="2000" dirty="0"/>
              <a:t>中的</a:t>
            </a:r>
            <a:r>
              <a:rPr lang="en-US" altLang="zh-CN" sz="2000" dirty="0"/>
              <a:t>【Amount</a:t>
            </a:r>
            <a:r>
              <a:rPr lang="zh-CN" altLang="en-US" sz="2000" dirty="0"/>
              <a:t>（数量）</a:t>
            </a:r>
            <a:r>
              <a:rPr lang="en-US" altLang="zh-CN" sz="2000" dirty="0"/>
              <a:t>】</a:t>
            </a:r>
            <a:r>
              <a:rPr lang="zh-CN" altLang="en-US" sz="2000" dirty="0"/>
              <a:t>设置为</a:t>
            </a:r>
            <a:r>
              <a:rPr lang="en-US" altLang="zh-CN" sz="2000" dirty="0"/>
              <a:t>25</a:t>
            </a:r>
            <a:r>
              <a:rPr lang="zh-CN" altLang="en-US" sz="2000" dirty="0"/>
              <a:t>。按一下快捷键</a:t>
            </a:r>
            <a:r>
              <a:rPr lang="en-US" altLang="zh-CN" sz="2000" dirty="0"/>
              <a:t>T</a:t>
            </a:r>
            <a:r>
              <a:rPr lang="zh-CN" altLang="en-US" sz="2000" dirty="0"/>
              <a:t>切换到顶视图，移动挤出的几何体与罗马柱中心对齐。</a:t>
            </a:r>
            <a:endParaRPr lang="zh-CN" altLang="en-US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4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128" y="3137534"/>
            <a:ext cx="2483974" cy="288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440" y="3137534"/>
            <a:ext cx="2483974" cy="288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988" y="3139769"/>
            <a:ext cx="2613754" cy="288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86634" y="1675338"/>
            <a:ext cx="942975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8</a:t>
            </a:r>
            <a:r>
              <a:rPr lang="en-US" alt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绘制抽屉面板轮廓。点击</a:t>
            </a:r>
            <a:r>
              <a:rPr lang="en-US" altLang="zh-CN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前视图，单击创建面板，选择（图形）下的</a:t>
            </a:r>
            <a:r>
              <a:rPr lang="en-US" altLang="zh-CN" sz="2000" dirty="0">
                <a:latin typeface="宋体" panose="02010600030101010101" pitchFamily="2" charset="-122"/>
              </a:rPr>
              <a:t>【Rectangle</a:t>
            </a:r>
            <a:r>
              <a:rPr lang="zh-CN" altLang="en-US" sz="2000" dirty="0">
                <a:latin typeface="宋体" panose="02010600030101010101" pitchFamily="2" charset="-122"/>
              </a:rPr>
              <a:t>（矩形）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按钮，绘制抽屉面板轮廓。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按钮，按照参考图绘制抽屉面板剖面，按键盘上的数字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或者修改面板下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Seletion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卷展栏中的按钮，选中线上的点，在几何体卷展栏上选择</a:t>
            </a:r>
            <a:r>
              <a:rPr lang="en-US" altLang="zh-CN" sz="2000" dirty="0">
                <a:latin typeface="宋体" panose="02010600030101010101" pitchFamily="2" charset="-122"/>
              </a:rPr>
              <a:t>【Fillet</a:t>
            </a:r>
            <a:r>
              <a:rPr lang="zh-CN" altLang="en-US" sz="2000" dirty="0">
                <a:latin typeface="宋体" panose="02010600030101010101" pitchFamily="2" charset="-122"/>
              </a:rPr>
              <a:t>（圆角）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命令，使得点的过渡平滑。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18" y="3454483"/>
            <a:ext cx="3005390" cy="260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83" y="3465195"/>
            <a:ext cx="2580237" cy="260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630" y="3454483"/>
            <a:ext cx="2331010" cy="260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9.</a:t>
            </a:r>
            <a:r>
              <a:rPr lang="zh-CN" altLang="en-US" sz="2000" dirty="0">
                <a:latin typeface="宋体" panose="02010600030101010101" pitchFamily="2" charset="-122"/>
              </a:rPr>
              <a:t>选中步骤</a:t>
            </a:r>
            <a:r>
              <a:rPr lang="en-US" altLang="zh-CN" sz="2000" dirty="0">
                <a:latin typeface="宋体" panose="02010600030101010101" pitchFamily="2" charset="-122"/>
              </a:rPr>
              <a:t>8</a:t>
            </a:r>
            <a:r>
              <a:rPr lang="zh-CN" altLang="en-US" sz="2000" dirty="0">
                <a:latin typeface="宋体" panose="02010600030101010101" pitchFamily="2" charset="-122"/>
              </a:rPr>
              <a:t>绘制的轮廓，选择修改面板下的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ModifierList</a:t>
            </a:r>
            <a:r>
              <a:rPr lang="zh-CN" altLang="en-US" sz="2000" dirty="0">
                <a:latin typeface="宋体" panose="02010600030101010101" pitchFamily="2" charset="-122"/>
              </a:rPr>
              <a:t>（修改列表）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BevelProfile</a:t>
            </a:r>
            <a:r>
              <a:rPr lang="zh-CN" altLang="en-US" sz="2000" dirty="0">
                <a:latin typeface="宋体" panose="02010600030101010101" pitchFamily="2" charset="-122"/>
              </a:rPr>
              <a:t>（倒角剖面）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修改器。点击</a:t>
            </a:r>
            <a:r>
              <a:rPr lang="en-US" altLang="zh-CN" sz="2000" dirty="0">
                <a:latin typeface="宋体" panose="02010600030101010101" pitchFamily="2" charset="-122"/>
              </a:rPr>
              <a:t>【Parameters</a:t>
            </a:r>
            <a:r>
              <a:rPr lang="zh-CN" altLang="en-US" sz="2000" dirty="0">
                <a:latin typeface="宋体" panose="02010600030101010101" pitchFamily="2" charset="-122"/>
              </a:rPr>
              <a:t>（参数）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卷展栏下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PickProfile</a:t>
            </a:r>
            <a:r>
              <a:rPr lang="zh-CN" altLang="en-US" sz="2000" dirty="0">
                <a:latin typeface="宋体" panose="02010600030101010101" pitchFamily="2" charset="-122"/>
              </a:rPr>
              <a:t>（拾取剖面）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按钮，再点击步骤</a:t>
            </a:r>
            <a:r>
              <a:rPr lang="en-US" altLang="zh-CN" sz="2000" dirty="0">
                <a:latin typeface="宋体" panose="02010600030101010101" pitchFamily="2" charset="-122"/>
              </a:rPr>
              <a:t>8</a:t>
            </a:r>
            <a:r>
              <a:rPr lang="zh-CN" altLang="en-US" sz="2000" dirty="0">
                <a:latin typeface="宋体" panose="02010600030101010101" pitchFamily="2" charset="-122"/>
              </a:rPr>
              <a:t>创建的剖面。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76"/>
          <a:stretch>
            <a:fillRect/>
          </a:stretch>
        </p:blipFill>
        <p:spPr bwMode="auto">
          <a:xfrm>
            <a:off x="2544820" y="2733357"/>
            <a:ext cx="2398258" cy="319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0"/>
          <a:stretch>
            <a:fillRect/>
          </a:stretch>
        </p:blipFill>
        <p:spPr bwMode="auto">
          <a:xfrm>
            <a:off x="5159102" y="2733357"/>
            <a:ext cx="2398258" cy="319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45" y="2750820"/>
            <a:ext cx="4110205" cy="312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32434" y="1123878"/>
            <a:ext cx="942975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10.</a:t>
            </a:r>
            <a:r>
              <a:rPr lang="zh-CN" altLang="en-US" sz="2000" dirty="0">
                <a:latin typeface="宋体" panose="02010600030101010101" pitchFamily="2" charset="-122"/>
              </a:rPr>
              <a:t>此时创建的抽屉面板显示的剖面方向是相反的，按键盘上的数字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或者在堆栈器列表中点击中的，选择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ProfileGizmo</a:t>
            </a:r>
            <a:r>
              <a:rPr lang="zh-CN" altLang="en-US" sz="2000" dirty="0">
                <a:latin typeface="宋体" panose="02010600030101010101" pitchFamily="2" charset="-122"/>
              </a:rPr>
              <a:t>（剖面</a:t>
            </a:r>
            <a:r>
              <a:rPr lang="en-US" altLang="zh-CN" sz="2000" dirty="0">
                <a:latin typeface="宋体" panose="02010600030101010101" pitchFamily="2" charset="-122"/>
              </a:rPr>
              <a:t>Gizmo</a:t>
            </a:r>
            <a:r>
              <a:rPr lang="zh-CN" altLang="en-US" sz="2000" dirty="0">
                <a:latin typeface="宋体" panose="02010600030101010101" pitchFamily="2" charset="-122"/>
              </a:rPr>
              <a:t>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层级，右击工具栏上的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AngleSnapToggle</a:t>
            </a:r>
            <a:r>
              <a:rPr lang="zh-CN" altLang="en-US" sz="2000" dirty="0">
                <a:latin typeface="宋体" panose="02010600030101010101" pitchFamily="2" charset="-122"/>
              </a:rPr>
              <a:t>（角度捕捉设置）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，将</a:t>
            </a:r>
            <a:r>
              <a:rPr lang="en-US" altLang="zh-CN" sz="2000" dirty="0">
                <a:latin typeface="宋体" panose="02010600030101010101" pitchFamily="2" charset="-122"/>
              </a:rPr>
              <a:t>【Angle</a:t>
            </a:r>
            <a:r>
              <a:rPr lang="zh-CN" altLang="en-US" sz="2000" dirty="0">
                <a:latin typeface="宋体" panose="02010600030101010101" pitchFamily="2" charset="-122"/>
              </a:rPr>
              <a:t>（角度）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选项中的数值改成</a:t>
            </a:r>
            <a:r>
              <a:rPr lang="en-US" altLang="zh-CN" sz="2000" dirty="0">
                <a:latin typeface="宋体" panose="02010600030101010101" pitchFamily="2" charset="-122"/>
              </a:rPr>
              <a:t>180</a:t>
            </a:r>
            <a:r>
              <a:rPr lang="zh-CN" altLang="en-US" sz="2000" dirty="0">
                <a:latin typeface="宋体" panose="02010600030101010101" pitchFamily="2" charset="-122"/>
              </a:rPr>
              <a:t>。点击鼠标左键激活角度捕捉。再点击工具栏上选择并旋转命令，将剖面</a:t>
            </a:r>
            <a:r>
              <a:rPr lang="en-US" altLang="zh-CN" sz="2000" dirty="0">
                <a:latin typeface="宋体" panose="02010600030101010101" pitchFamily="2" charset="-122"/>
              </a:rPr>
              <a:t>Gizmo</a:t>
            </a:r>
            <a:r>
              <a:rPr lang="zh-CN" altLang="en-US" sz="2000" dirty="0">
                <a:latin typeface="宋体" panose="02010600030101010101" pitchFamily="2" charset="-122"/>
              </a:rPr>
              <a:t>旋转</a:t>
            </a:r>
            <a:r>
              <a:rPr lang="en-US" altLang="zh-CN" sz="2000" dirty="0">
                <a:latin typeface="宋体" panose="02010600030101010101" pitchFamily="2" charset="-122"/>
              </a:rPr>
              <a:t>180°</a:t>
            </a:r>
            <a:r>
              <a:rPr lang="zh-CN" altLang="en-US" sz="2000" dirty="0">
                <a:latin typeface="宋体" panose="02010600030101010101" pitchFamily="2" charset="-122"/>
              </a:rPr>
              <a:t>。此时抽屉面板显示方向正确。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51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806" y="2951272"/>
            <a:ext cx="3153776" cy="27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758" y="2921389"/>
            <a:ext cx="3153776" cy="2815516"/>
          </a:xfrm>
          <a:prstGeom prst="rect">
            <a:avLst/>
          </a:prstGeom>
        </p:spPr>
      </p:pic>
      <p:sp>
        <p:nvSpPr>
          <p:cNvPr id="46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11.</a:t>
            </a:r>
            <a:r>
              <a:rPr lang="zh-CN" altLang="en-US" sz="2000" dirty="0">
                <a:latin typeface="宋体" panose="02010600030101010101" pitchFamily="2" charset="-122"/>
              </a:rPr>
              <a:t>转换可编辑多边形。选择抽屉面板，</a:t>
            </a:r>
            <a:r>
              <a:rPr lang="en-US" altLang="zh-CN" sz="2000" dirty="0" err="1">
                <a:latin typeface="宋体" panose="02010600030101010101" pitchFamily="2" charset="-122"/>
              </a:rPr>
              <a:t>Alt+Q</a:t>
            </a:r>
            <a:r>
              <a:rPr lang="zh-CN" altLang="en-US" sz="2000" dirty="0">
                <a:latin typeface="宋体" panose="02010600030101010101" pitchFamily="2" charset="-122"/>
              </a:rPr>
              <a:t>，孤立显示。鼠标右键抽屉面，在弹出菜单中选择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Convertto</a:t>
            </a:r>
            <a:r>
              <a:rPr lang="en-US" altLang="zh-CN" sz="2000" dirty="0">
                <a:latin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</a:rPr>
              <a:t>转换为</a:t>
            </a:r>
            <a:r>
              <a:rPr lang="en-US" altLang="zh-CN" sz="2000" dirty="0">
                <a:latin typeface="宋体" panose="02010600030101010101" pitchFamily="2" charset="-122"/>
              </a:rPr>
              <a:t>)】→【</a:t>
            </a:r>
            <a:r>
              <a:rPr lang="en-US" altLang="zh-CN" sz="2000" dirty="0" err="1">
                <a:latin typeface="宋体" panose="02010600030101010101" pitchFamily="2" charset="-122"/>
              </a:rPr>
              <a:t>ConverttoEditablePoly</a:t>
            </a:r>
            <a:r>
              <a:rPr lang="zh-CN" altLang="en-US" sz="2000" dirty="0">
                <a:latin typeface="宋体" panose="02010600030101010101" pitchFamily="2" charset="-122"/>
              </a:rPr>
              <a:t>（转换为可编辑多边形）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467" y="3076158"/>
            <a:ext cx="3824722" cy="140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261" y="3069754"/>
            <a:ext cx="4073750" cy="210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12.</a:t>
            </a:r>
            <a:r>
              <a:rPr lang="zh-CN" altLang="en-US" sz="2000" dirty="0">
                <a:latin typeface="宋体" panose="02010600030101010101" pitchFamily="2" charset="-122"/>
              </a:rPr>
              <a:t>创建抽屉面板厚度。单击“修改”按钮，进入修改命令面板，在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卷展栏中单击</a:t>
            </a:r>
            <a:r>
              <a:rPr lang="en-US" altLang="zh-CN" sz="2000" dirty="0">
                <a:latin typeface="宋体" panose="02010600030101010101" pitchFamily="2" charset="-122"/>
              </a:rPr>
              <a:t>【Polygon(</a:t>
            </a:r>
            <a:r>
              <a:rPr lang="zh-CN" altLang="en-US" sz="2000" dirty="0">
                <a:latin typeface="宋体" panose="02010600030101010101" pitchFamily="2" charset="-122"/>
              </a:rPr>
              <a:t>多边形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按钮，选择抽屉背面，</a:t>
            </a:r>
            <a:r>
              <a:rPr lang="en-US" altLang="zh-CN" sz="2000" dirty="0">
                <a:latin typeface="宋体" panose="02010600030101010101" pitchFamily="2" charset="-122"/>
              </a:rPr>
              <a:t>Delete</a:t>
            </a:r>
            <a:r>
              <a:rPr lang="zh-CN" altLang="en-US" sz="2000" dirty="0">
                <a:latin typeface="宋体" panose="02010600030101010101" pitchFamily="2" charset="-122"/>
              </a:rPr>
              <a:t>，删除该多边形。在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卷展栏中单击</a:t>
            </a:r>
            <a:r>
              <a:rPr lang="en-US" altLang="zh-CN" sz="2000" dirty="0">
                <a:latin typeface="宋体" panose="02010600030101010101" pitchFamily="2" charset="-122"/>
              </a:rPr>
              <a:t>【Border(</a:t>
            </a:r>
            <a:r>
              <a:rPr lang="zh-CN" altLang="en-US" sz="2000" dirty="0">
                <a:latin typeface="宋体" panose="02010600030101010101" pitchFamily="2" charset="-122"/>
              </a:rPr>
              <a:t>边界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按钮，选择抽屉面板边界，在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EditBorder</a:t>
            </a:r>
            <a:r>
              <a:rPr lang="zh-CN" altLang="en-US" sz="2000" dirty="0">
                <a:latin typeface="宋体" panose="02010600030101010101" pitchFamily="2" charset="-122"/>
              </a:rPr>
              <a:t>（编辑边界）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卷展栏中单击</a:t>
            </a:r>
            <a:r>
              <a:rPr lang="en-US" altLang="zh-CN" sz="2000" dirty="0">
                <a:latin typeface="宋体" panose="02010600030101010101" pitchFamily="2" charset="-122"/>
              </a:rPr>
              <a:t>【Extrude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后面</a:t>
            </a:r>
            <a:r>
              <a:rPr lang="en-US" altLang="zh-CN" sz="2000" dirty="0">
                <a:latin typeface="宋体" panose="02010600030101010101" pitchFamily="2" charset="-122"/>
              </a:rPr>
              <a:t>【Setting</a:t>
            </a:r>
            <a:r>
              <a:rPr lang="zh-CN" altLang="en-US" sz="2000" dirty="0">
                <a:latin typeface="宋体" panose="02010600030101010101" pitchFamily="2" charset="-122"/>
              </a:rPr>
              <a:t>（设置）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按钮，设置挤出边</a:t>
            </a:r>
            <a:r>
              <a:rPr lang="en-US" altLang="zh-CN" sz="2000" dirty="0">
                <a:latin typeface="宋体" panose="02010600030101010101" pitchFamily="2" charset="-122"/>
              </a:rPr>
              <a:t>【Height(</a:t>
            </a:r>
            <a:r>
              <a:rPr lang="zh-CN" altLang="en-US" sz="2000" dirty="0">
                <a:latin typeface="宋体" panose="02010600030101010101" pitchFamily="2" charset="-122"/>
              </a:rPr>
              <a:t>高度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为</a:t>
            </a:r>
            <a:r>
              <a:rPr lang="en-US" altLang="zh-CN" sz="2000" dirty="0">
                <a:latin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</a:rPr>
              <a:t>，</a:t>
            </a:r>
            <a:r>
              <a:rPr lang="en-US" altLang="zh-CN" sz="2000" dirty="0">
                <a:latin typeface="宋体" panose="02010600030101010101" pitchFamily="2" charset="-122"/>
              </a:rPr>
              <a:t>【Width(</a:t>
            </a:r>
            <a:r>
              <a:rPr lang="zh-CN" altLang="en-US" sz="2000" dirty="0">
                <a:latin typeface="宋体" panose="02010600030101010101" pitchFamily="2" charset="-122"/>
              </a:rPr>
              <a:t>宽度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为</a:t>
            </a:r>
            <a:r>
              <a:rPr lang="en-US" altLang="zh-CN" sz="2000" dirty="0">
                <a:latin typeface="宋体" panose="02010600030101010101" pitchFamily="2" charset="-122"/>
              </a:rPr>
              <a:t>0</a:t>
            </a:r>
            <a:r>
              <a:rPr lang="zh-CN" altLang="en-US" sz="2000" dirty="0">
                <a:latin typeface="宋体" panose="02010600030101010101" pitchFamily="2" charset="-122"/>
              </a:rPr>
              <a:t>，再单击</a:t>
            </a:r>
            <a:r>
              <a:rPr lang="en-US" altLang="zh-CN" sz="2000" dirty="0">
                <a:latin typeface="宋体" panose="02010600030101010101" pitchFamily="2" charset="-122"/>
              </a:rPr>
              <a:t>【Cap</a:t>
            </a:r>
            <a:r>
              <a:rPr lang="zh-CN" altLang="en-US" sz="2000" dirty="0">
                <a:latin typeface="宋体" panose="02010600030101010101" pitchFamily="2" charset="-122"/>
              </a:rPr>
              <a:t>（封口）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按钮完成封口，完成抽屉面板厚度生成。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647" y="3956022"/>
            <a:ext cx="2969083" cy="196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905" y="3956022"/>
            <a:ext cx="1711275" cy="201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355" y="3946186"/>
            <a:ext cx="1711275" cy="197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13.</a:t>
            </a:r>
            <a:r>
              <a:rPr lang="zh-CN" altLang="en-US" sz="2000" dirty="0">
                <a:latin typeface="宋体" panose="02010600030101010101" pitchFamily="2" charset="-122"/>
              </a:rPr>
              <a:t>在前视图选择创建的抽屉面板，选择工具栏上的</a:t>
            </a:r>
            <a:r>
              <a:rPr lang="en-US" altLang="zh-CN" sz="2000" dirty="0">
                <a:latin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</a:rPr>
              <a:t>选择并移动</a:t>
            </a:r>
            <a:r>
              <a:rPr lang="en-US" altLang="zh-CN" sz="2000" dirty="0">
                <a:latin typeface="宋体" panose="02010600030101010101" pitchFamily="2" charset="-122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</a:rPr>
              <a:t>命令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按住</a:t>
            </a:r>
            <a:r>
              <a:rPr lang="en-US" altLang="zh-CN" sz="2000" dirty="0">
                <a:latin typeface="宋体" panose="02010600030101010101" pitchFamily="2" charset="-122"/>
              </a:rPr>
              <a:t>shift</a:t>
            </a:r>
            <a:r>
              <a:rPr lang="zh-CN" altLang="en-US" sz="2000" dirty="0">
                <a:latin typeface="宋体" panose="02010600030101010101" pitchFamily="2" charset="-122"/>
              </a:rPr>
              <a:t>键移动图形中的</a:t>
            </a:r>
            <a:r>
              <a:rPr lang="en-US" altLang="zh-CN" sz="2000" dirty="0">
                <a:latin typeface="宋体" panose="02010600030101010101" pitchFamily="2" charset="-122"/>
              </a:rPr>
              <a:t>Y</a:t>
            </a:r>
            <a:r>
              <a:rPr lang="zh-CN" altLang="en-US" sz="2000" dirty="0">
                <a:latin typeface="宋体" panose="02010600030101010101" pitchFamily="2" charset="-122"/>
              </a:rPr>
              <a:t>轴，复制抽屉面板，在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CloneOptions</a:t>
            </a:r>
            <a:r>
              <a:rPr lang="zh-CN" altLang="en-US" sz="2000" dirty="0">
                <a:latin typeface="宋体" panose="02010600030101010101" pitchFamily="2" charset="-122"/>
              </a:rPr>
              <a:t>（克隆选项）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选择</a:t>
            </a:r>
            <a:r>
              <a:rPr lang="en-US" altLang="zh-CN" sz="2000" dirty="0">
                <a:latin typeface="宋体" panose="02010600030101010101" pitchFamily="2" charset="-122"/>
              </a:rPr>
              <a:t>【Instance(</a:t>
            </a:r>
            <a:r>
              <a:rPr lang="zh-CN" altLang="en-US" sz="2000" dirty="0">
                <a:latin typeface="宋体" panose="02010600030101010101" pitchFamily="2" charset="-122"/>
              </a:rPr>
              <a:t>实例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。按住</a:t>
            </a:r>
            <a:r>
              <a:rPr lang="en-US" altLang="zh-CN" sz="2000" dirty="0">
                <a:latin typeface="宋体" panose="02010600030101010101" pitchFamily="2" charset="-122"/>
              </a:rPr>
              <a:t>Shift</a:t>
            </a:r>
            <a:r>
              <a:rPr lang="zh-CN" altLang="en-US" sz="2000" dirty="0">
                <a:latin typeface="宋体" panose="02010600030101010101" pitchFamily="2" charset="-122"/>
              </a:rPr>
              <a:t>键移动图形中的</a:t>
            </a:r>
            <a:r>
              <a:rPr lang="en-US" altLang="zh-CN" sz="2000" dirty="0">
                <a:latin typeface="宋体" panose="02010600030101010101" pitchFamily="2" charset="-122"/>
              </a:rPr>
              <a:t>X</a:t>
            </a:r>
            <a:r>
              <a:rPr lang="zh-CN" altLang="en-US" sz="2000" dirty="0">
                <a:latin typeface="宋体" panose="02010600030101010101" pitchFamily="2" charset="-122"/>
              </a:rPr>
              <a:t>轴，复制抽屉面板，在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CloneOptions</a:t>
            </a:r>
            <a:r>
              <a:rPr lang="zh-CN" altLang="en-US" sz="2000" dirty="0">
                <a:latin typeface="宋体" panose="02010600030101010101" pitchFamily="2" charset="-122"/>
              </a:rPr>
              <a:t>（克隆选项）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选择</a:t>
            </a:r>
            <a:r>
              <a:rPr lang="en-US" altLang="zh-CN" sz="2000" dirty="0">
                <a:latin typeface="宋体" panose="02010600030101010101" pitchFamily="2" charset="-122"/>
              </a:rPr>
              <a:t>【Copy</a:t>
            </a:r>
            <a:r>
              <a:rPr lang="zh-CN" altLang="en-US" sz="2000" dirty="0">
                <a:latin typeface="宋体" panose="02010600030101010101" pitchFamily="2" charset="-122"/>
              </a:rPr>
              <a:t>（复制）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，命名为抽屉面板</a:t>
            </a:r>
            <a:r>
              <a:rPr lang="en-US" altLang="zh-CN" sz="2000" dirty="0">
                <a:latin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</a:rPr>
              <a:t>。选中抽屉面板</a:t>
            </a:r>
            <a:r>
              <a:rPr lang="en-US" altLang="zh-CN" sz="2000" dirty="0">
                <a:latin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</a:rPr>
              <a:t>，选择修改面板下的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卷展栏中选择点层级按钮，或者按快捷键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进入点层级。向左水平移动左侧边缘点使得抽屉面板的轮廓与原图一致，按或者快捷键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退出点层级，完成抽屉调整。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377" y="3734896"/>
            <a:ext cx="2816035" cy="25042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238" y="3734896"/>
            <a:ext cx="4372257" cy="2504297"/>
          </a:xfrm>
          <a:prstGeom prst="rect">
            <a:avLst/>
          </a:prstGeom>
        </p:spPr>
      </p:pic>
      <p:sp>
        <p:nvSpPr>
          <p:cNvPr id="46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14.</a:t>
            </a:r>
            <a:r>
              <a:rPr lang="en-US" altLang="zh-CN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前视图，运用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命令绘制面板剖面。</a:t>
            </a:r>
            <a:r>
              <a:rPr lang="en-US" altLang="zh-CN" sz="2000" dirty="0">
                <a:latin typeface="宋体" panose="02010600030101010101" pitchFamily="2" charset="-122"/>
              </a:rPr>
              <a:t>【Rectangle</a:t>
            </a:r>
            <a:r>
              <a:rPr lang="zh-CN" altLang="en-US" sz="2000" dirty="0">
                <a:latin typeface="宋体" panose="02010600030101010101" pitchFamily="2" charset="-122"/>
              </a:rPr>
              <a:t>（矩形）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命令绘制面板轮廓，选中绘制的矩形。执行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BevelProfile</a:t>
            </a:r>
            <a:r>
              <a:rPr lang="zh-CN" altLang="en-US" sz="2000" dirty="0">
                <a:latin typeface="宋体" panose="02010600030101010101" pitchFamily="2" charset="-122"/>
              </a:rPr>
              <a:t>（倒角剖面）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命令，选中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PickProfile</a:t>
            </a:r>
            <a:r>
              <a:rPr lang="zh-CN" altLang="en-US" sz="2000" dirty="0">
                <a:latin typeface="宋体" panose="02010600030101010101" pitchFamily="2" charset="-122"/>
              </a:rPr>
              <a:t>（拾取剖面）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按钮选择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绘制的面板剖面，完成面板的绘制，旋转</a:t>
            </a:r>
            <a:r>
              <a:rPr lang="en-US" altLang="zh-CN" sz="2000" dirty="0">
                <a:latin typeface="宋体" panose="02010600030101010101" pitchFamily="2" charset="-122"/>
              </a:rPr>
              <a:t>90°</a:t>
            </a:r>
            <a:r>
              <a:rPr lang="zh-CN" altLang="en-US" sz="2000" dirty="0">
                <a:latin typeface="宋体" panose="02010600030101010101" pitchFamily="2" charset="-122"/>
              </a:rPr>
              <a:t>使得面板与参考图对齐。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146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172" y="2945130"/>
            <a:ext cx="3143811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5" y="2945130"/>
            <a:ext cx="4953299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手动输入 2"/>
          <p:cNvSpPr/>
          <p:nvPr/>
        </p:nvSpPr>
        <p:spPr>
          <a:xfrm rot="5400000">
            <a:off x="2286000" y="-243840"/>
            <a:ext cx="2660650" cy="7225030"/>
          </a:xfrm>
          <a:custGeom>
            <a:avLst/>
            <a:gdLst>
              <a:gd name="connsiteX0" fmla="*/ 47 w 10000"/>
              <a:gd name="connsiteY0" fmla="*/ 0 h 10902"/>
              <a:gd name="connsiteX1" fmla="*/ 10000 w 10000"/>
              <a:gd name="connsiteY1" fmla="*/ 902 h 10902"/>
              <a:gd name="connsiteX2" fmla="*/ 10000 w 10000"/>
              <a:gd name="connsiteY2" fmla="*/ 10902 h 10902"/>
              <a:gd name="connsiteX3" fmla="*/ 0 w 10000"/>
              <a:gd name="connsiteY3" fmla="*/ 10902 h 10902"/>
              <a:gd name="connsiteX4" fmla="*/ 47 w 10000"/>
              <a:gd name="connsiteY4" fmla="*/ 0 h 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902">
                <a:moveTo>
                  <a:pt x="47" y="0"/>
                </a:moveTo>
                <a:lnTo>
                  <a:pt x="10000" y="902"/>
                </a:lnTo>
                <a:lnTo>
                  <a:pt x="10000" y="10902"/>
                </a:lnTo>
                <a:lnTo>
                  <a:pt x="0" y="10902"/>
                </a:lnTo>
                <a:cubicBezTo>
                  <a:pt x="16" y="7328"/>
                  <a:pt x="31" y="3574"/>
                  <a:pt x="4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80000">
            <a:off x="6831965" y="2038350"/>
            <a:ext cx="583565" cy="2660650"/>
          </a:xfrm>
          <a:prstGeom prst="parallelogram">
            <a:avLst>
              <a:gd name="adj" fmla="val 81719"/>
            </a:avLst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手动输入 7"/>
          <p:cNvSpPr/>
          <p:nvPr/>
        </p:nvSpPr>
        <p:spPr>
          <a:xfrm rot="16200000">
            <a:off x="10808970" y="2199640"/>
            <a:ext cx="2217420" cy="2036445"/>
          </a:xfrm>
          <a:custGeom>
            <a:avLst/>
            <a:gdLst>
              <a:gd name="connsiteX0" fmla="*/ 48 w 10000"/>
              <a:gd name="connsiteY0" fmla="*/ 0 h 8661"/>
              <a:gd name="connsiteX1" fmla="*/ 10000 w 10000"/>
              <a:gd name="connsiteY1" fmla="*/ 1926 h 8661"/>
              <a:gd name="connsiteX2" fmla="*/ 10000 w 10000"/>
              <a:gd name="connsiteY2" fmla="*/ 8661 h 8661"/>
              <a:gd name="connsiteX3" fmla="*/ 0 w 10000"/>
              <a:gd name="connsiteY3" fmla="*/ 8661 h 8661"/>
              <a:gd name="connsiteX4" fmla="*/ 48 w 10000"/>
              <a:gd name="connsiteY4" fmla="*/ 0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8661">
                <a:moveTo>
                  <a:pt x="48" y="0"/>
                </a:moveTo>
                <a:lnTo>
                  <a:pt x="10000" y="1926"/>
                </a:lnTo>
                <a:lnTo>
                  <a:pt x="10000" y="8661"/>
                </a:lnTo>
                <a:lnTo>
                  <a:pt x="0" y="8661"/>
                </a:lnTo>
                <a:lnTo>
                  <a:pt x="4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87185" y="369570"/>
            <a:ext cx="4868545" cy="6538595"/>
            <a:chOff x="10418" y="1034"/>
            <a:chExt cx="7667" cy="10297"/>
          </a:xfrm>
        </p:grpSpPr>
        <p:sp>
          <p:nvSpPr>
            <p:cNvPr id="7" name="矩形 6"/>
            <p:cNvSpPr/>
            <p:nvPr/>
          </p:nvSpPr>
          <p:spPr>
            <a:xfrm rot="766633">
              <a:off x="10433" y="10489"/>
              <a:ext cx="6239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766633">
              <a:off x="10884" y="8779"/>
              <a:ext cx="6191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766633">
              <a:off x="12081" y="1657"/>
              <a:ext cx="5759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766633">
              <a:off x="11114" y="6997"/>
              <a:ext cx="5748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766633">
              <a:off x="11510" y="5256"/>
              <a:ext cx="5653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766633">
              <a:off x="11808" y="3421"/>
              <a:ext cx="5822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3"/>
            <p:cNvSpPr/>
            <p:nvPr/>
          </p:nvSpPr>
          <p:spPr>
            <a:xfrm rot="21596744">
              <a:off x="11797" y="2791"/>
              <a:ext cx="5987" cy="821"/>
            </a:xfrm>
            <a:custGeom>
              <a:avLst/>
              <a:gdLst>
                <a:gd name="connsiteX0" fmla="*/ 5887046 w 5887046"/>
                <a:gd name="connsiteY0" fmla="*/ 0 h 720107"/>
                <a:gd name="connsiteX1" fmla="*/ 5748699 w 5887046"/>
                <a:gd name="connsiteY1" fmla="*/ 720107 h 720107"/>
                <a:gd name="connsiteX2" fmla="*/ 0 w 5887046"/>
                <a:gd name="connsiteY2" fmla="*/ 720080 h 720107"/>
                <a:gd name="connsiteX3" fmla="*/ 164014 w 5887046"/>
                <a:gd name="connsiteY3" fmla="*/ 0 h 720107"/>
                <a:gd name="connsiteX4" fmla="*/ 5887046 w 5887046"/>
                <a:gd name="connsiteY4" fmla="*/ 0 h 7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046" h="720107">
                  <a:moveTo>
                    <a:pt x="5887046" y="0"/>
                  </a:moveTo>
                  <a:lnTo>
                    <a:pt x="5748699" y="720107"/>
                  </a:lnTo>
                  <a:lnTo>
                    <a:pt x="0" y="720080"/>
                  </a:lnTo>
                  <a:lnTo>
                    <a:pt x="164014" y="0"/>
                  </a:lnTo>
                  <a:lnTo>
                    <a:pt x="5887046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任务二</a:t>
              </a:r>
              <a:r>
                <a:rPr lang="en-US" altLang="zh-CN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360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度旋转书架的制作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5"/>
            <p:cNvSpPr/>
            <p:nvPr/>
          </p:nvSpPr>
          <p:spPr>
            <a:xfrm rot="21596744">
              <a:off x="11487" y="4644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任务三简约风格书柜的制作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6"/>
            <p:cNvSpPr/>
            <p:nvPr/>
          </p:nvSpPr>
          <p:spPr>
            <a:xfrm rot="21596744">
              <a:off x="11163" y="6374"/>
              <a:ext cx="5971" cy="823"/>
            </a:xfrm>
            <a:custGeom>
              <a:avLst/>
              <a:gdLst>
                <a:gd name="connsiteX0" fmla="*/ 3760259 w 3760259"/>
                <a:gd name="connsiteY0" fmla="*/ 0 h 721644"/>
                <a:gd name="connsiteX1" fmla="*/ 3646441 w 3760259"/>
                <a:gd name="connsiteY1" fmla="*/ 707466 h 721644"/>
                <a:gd name="connsiteX2" fmla="*/ 0 w 3760259"/>
                <a:gd name="connsiteY2" fmla="*/ 721644 h 721644"/>
                <a:gd name="connsiteX3" fmla="*/ 105092 w 3760259"/>
                <a:gd name="connsiteY3" fmla="*/ 0 h 721644"/>
                <a:gd name="connsiteX4" fmla="*/ 3760259 w 3760259"/>
                <a:gd name="connsiteY4" fmla="*/ 0 h 7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258" h="721644">
                  <a:moveTo>
                    <a:pt x="3760259" y="0"/>
                  </a:moveTo>
                  <a:lnTo>
                    <a:pt x="3646441" y="707466"/>
                  </a:lnTo>
                  <a:lnTo>
                    <a:pt x="0" y="721644"/>
                  </a:lnTo>
                  <a:lnTo>
                    <a:pt x="105092" y="0"/>
                  </a:lnTo>
                  <a:lnTo>
                    <a:pt x="376025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任务四现代风格休闲椅的制作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3"/>
            <p:cNvSpPr/>
            <p:nvPr/>
          </p:nvSpPr>
          <p:spPr>
            <a:xfrm rot="21596744">
              <a:off x="12059" y="1034"/>
              <a:ext cx="6027" cy="842"/>
            </a:xfrm>
            <a:custGeom>
              <a:avLst/>
              <a:gdLst>
                <a:gd name="connsiteX0" fmla="*/ 5836155 w 5836155"/>
                <a:gd name="connsiteY0" fmla="*/ 0 h 738686"/>
                <a:gd name="connsiteX1" fmla="*/ 5672141 w 5836155"/>
                <a:gd name="connsiteY1" fmla="*/ 720080 h 738686"/>
                <a:gd name="connsiteX2" fmla="*/ 0 w 5836155"/>
                <a:gd name="connsiteY2" fmla="*/ 738687 h 738686"/>
                <a:gd name="connsiteX3" fmla="*/ 138757 w 5836155"/>
                <a:gd name="connsiteY3" fmla="*/ 172 h 738686"/>
                <a:gd name="connsiteX4" fmla="*/ 5836155 w 5836155"/>
                <a:gd name="connsiteY4" fmla="*/ 0 h 73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155" h="738686">
                  <a:moveTo>
                    <a:pt x="5836155" y="0"/>
                  </a:moveTo>
                  <a:lnTo>
                    <a:pt x="5672141" y="720080"/>
                  </a:lnTo>
                  <a:lnTo>
                    <a:pt x="0" y="738687"/>
                  </a:lnTo>
                  <a:lnTo>
                    <a:pt x="138757" y="172"/>
                  </a:lnTo>
                  <a:lnTo>
                    <a:pt x="5836155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任务一现代风格茶几的制作</a:t>
              </a:r>
              <a:endPara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5"/>
            <p:cNvSpPr/>
            <p:nvPr/>
          </p:nvSpPr>
          <p:spPr>
            <a:xfrm rot="21596744">
              <a:off x="10867" y="8108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任务五欧式风格书桌制作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5"/>
            <p:cNvSpPr/>
            <p:nvPr/>
          </p:nvSpPr>
          <p:spPr>
            <a:xfrm rot="21596744">
              <a:off x="10418" y="9814"/>
              <a:ext cx="667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任务六欧式风格橱柜的制作与表现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23495" y="2937510"/>
            <a:ext cx="673925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第二部分家具建模和建筑构件制作</a:t>
            </a:r>
            <a:endParaRPr 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3495" y="3498215"/>
            <a:ext cx="680275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 室内家具三维模型制作与表现</a:t>
            </a:r>
            <a:endParaRPr 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9408">
        <p:fade/>
      </p:transition>
    </mc:Choice>
    <mc:Fallback>
      <p:transition spd="med" advClick="0" advTm="94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3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2" fill="hold" grpId="4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1" grpId="3" bldLvl="0" animBg="1"/>
      <p:bldP spid="32" grpId="4" bldLvl="0" animBg="1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15.</a:t>
            </a:r>
            <a:r>
              <a:rPr lang="zh-CN" altLang="en-US" sz="2000" dirty="0">
                <a:latin typeface="宋体" panose="02010600030101010101" pitchFamily="2" charset="-122"/>
              </a:rPr>
              <a:t>完成板条的建模。右击工具栏上的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维捕捉，在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GridandSnapSetting</a:t>
            </a:r>
            <a:r>
              <a:rPr lang="zh-CN" altLang="en-US" sz="2000" dirty="0">
                <a:latin typeface="宋体" panose="02010600030101010101" pitchFamily="2" charset="-122"/>
              </a:rPr>
              <a:t>（栅格和捕捉设置）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中选择</a:t>
            </a:r>
            <a:r>
              <a:rPr lang="en-US" altLang="zh-CN" sz="2000" dirty="0">
                <a:latin typeface="宋体" panose="02010600030101010101" pitchFamily="2" charset="-122"/>
              </a:rPr>
              <a:t>【Vertex</a:t>
            </a:r>
            <a:r>
              <a:rPr lang="zh-CN" altLang="en-US" sz="2000" dirty="0">
                <a:latin typeface="宋体" panose="02010600030101010101" pitchFamily="2" charset="-122"/>
              </a:rPr>
              <a:t>（顶点）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和</a:t>
            </a:r>
            <a:r>
              <a:rPr lang="en-US" altLang="zh-CN" sz="2000" dirty="0">
                <a:latin typeface="宋体" panose="02010600030101010101" pitchFamily="2" charset="-122"/>
              </a:rPr>
              <a:t>【Midpoint</a:t>
            </a:r>
            <a:r>
              <a:rPr lang="zh-CN" altLang="en-US" sz="2000" dirty="0">
                <a:latin typeface="宋体" panose="02010600030101010101" pitchFamily="2" charset="-122"/>
              </a:rPr>
              <a:t>（中点）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选项。点击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维捕捉按钮，使用矩形命令完成板条外形绘制。选中绘制的矩形，执行修改面板下的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ModifierList</a:t>
            </a:r>
            <a:r>
              <a:rPr lang="zh-CN" altLang="en-US" sz="2000" dirty="0">
                <a:latin typeface="宋体" panose="02010600030101010101" pitchFamily="2" charset="-122"/>
              </a:rPr>
              <a:t>（修改列表）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中的</a:t>
            </a:r>
            <a:r>
              <a:rPr lang="en-US" altLang="zh-CN" sz="2000" dirty="0">
                <a:latin typeface="宋体" panose="02010600030101010101" pitchFamily="2" charset="-122"/>
              </a:rPr>
              <a:t>【Extrude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修改器，挤出</a:t>
            </a:r>
            <a:r>
              <a:rPr lang="en-US" altLang="zh-CN" sz="2000" dirty="0">
                <a:latin typeface="宋体" panose="02010600030101010101" pitchFamily="2" charset="-122"/>
              </a:rPr>
              <a:t>【Amount</a:t>
            </a:r>
            <a:r>
              <a:rPr lang="zh-CN" altLang="en-US" sz="2000" dirty="0">
                <a:latin typeface="宋体" panose="02010600030101010101" pitchFamily="2" charset="-122"/>
              </a:rPr>
              <a:t>（数量）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为</a:t>
            </a:r>
            <a:r>
              <a:rPr lang="en-US" altLang="zh-CN" sz="2000" dirty="0">
                <a:latin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r>
              <a:rPr lang="en-US" altLang="zh-CN" sz="2000" dirty="0">
                <a:latin typeface="宋体" panose="02010600030101010101" pitchFamily="2" charset="-122"/>
              </a:rPr>
              <a:t>	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348" y="3239716"/>
            <a:ext cx="3146858" cy="280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400" y="3248721"/>
            <a:ext cx="4813358" cy="279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16.</a:t>
            </a:r>
            <a:r>
              <a:rPr lang="zh-CN" altLang="en-US" sz="2000" dirty="0">
                <a:latin typeface="宋体" panose="02010600030101010101" pitchFamily="2" charset="-122"/>
              </a:rPr>
              <a:t>选中板条、桌腿和右侧两个抽屉。执行修改面板下的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ModifierList</a:t>
            </a:r>
            <a:r>
              <a:rPr lang="zh-CN" altLang="en-US" sz="2000" dirty="0">
                <a:latin typeface="宋体" panose="02010600030101010101" pitchFamily="2" charset="-122"/>
              </a:rPr>
              <a:t>（修改列表）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中的</a:t>
            </a:r>
            <a:r>
              <a:rPr lang="en-US" altLang="zh-CN" sz="2000" dirty="0">
                <a:latin typeface="宋体" panose="02010600030101010101" pitchFamily="2" charset="-122"/>
              </a:rPr>
              <a:t>【Symmetry</a:t>
            </a:r>
            <a:r>
              <a:rPr lang="zh-CN" altLang="en-US" sz="2000" dirty="0">
                <a:latin typeface="宋体" panose="02010600030101010101" pitchFamily="2" charset="-122"/>
              </a:rPr>
              <a:t>（对称）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修改器，按键盘上的数字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或者在堆栈器列表中点击</a:t>
            </a:r>
            <a:r>
              <a:rPr lang="en-US" altLang="zh-CN" sz="2000" dirty="0">
                <a:latin typeface="宋体" panose="02010600030101010101" pitchFamily="2" charset="-122"/>
              </a:rPr>
              <a:t>【Mirror</a:t>
            </a:r>
            <a:r>
              <a:rPr lang="zh-CN" altLang="en-US" sz="2000" dirty="0">
                <a:latin typeface="宋体" panose="02010600030101010101" pitchFamily="2" charset="-122"/>
              </a:rPr>
              <a:t>（镜面）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层级，移动图中的</a:t>
            </a:r>
            <a:r>
              <a:rPr lang="en-US" altLang="zh-CN" sz="2000" dirty="0">
                <a:latin typeface="宋体" panose="02010600030101010101" pitchFamily="2" charset="-122"/>
              </a:rPr>
              <a:t>X</a:t>
            </a:r>
            <a:r>
              <a:rPr lang="zh-CN" altLang="en-US" sz="2000" dirty="0">
                <a:latin typeface="宋体" panose="02010600030101010101" pitchFamily="2" charset="-122"/>
              </a:rPr>
              <a:t>轴完成对称。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38" y="2994813"/>
            <a:ext cx="2904653" cy="266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83" y="2994812"/>
            <a:ext cx="4481748" cy="266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17.</a:t>
            </a:r>
            <a:r>
              <a:rPr lang="zh-CN" altLang="en-US" sz="2000" dirty="0">
                <a:latin typeface="宋体" panose="02010600030101010101" pitchFamily="2" charset="-122"/>
              </a:rPr>
              <a:t>快捷键“</a:t>
            </a:r>
            <a:r>
              <a:rPr lang="en-US" altLang="zh-CN" sz="2000" dirty="0">
                <a:latin typeface="宋体" panose="02010600030101010101" pitchFamily="2" charset="-122"/>
              </a:rPr>
              <a:t>T”</a:t>
            </a:r>
            <a:r>
              <a:rPr lang="zh-CN" altLang="en-US" sz="2000" dirty="0">
                <a:latin typeface="宋体" panose="02010600030101010101" pitchFamily="2" charset="-122"/>
              </a:rPr>
              <a:t>切换到顶视图。</a:t>
            </a:r>
            <a:r>
              <a:rPr lang="en-US" altLang="zh-CN" sz="2000" dirty="0">
                <a:latin typeface="宋体" panose="02010600030101010101" pitchFamily="2" charset="-122"/>
              </a:rPr>
              <a:t>F3</a:t>
            </a:r>
            <a:r>
              <a:rPr lang="zh-CN" altLang="en-US" sz="2000" dirty="0">
                <a:latin typeface="宋体" panose="02010600030101010101" pitchFamily="2" charset="-122"/>
              </a:rPr>
              <a:t>切换线框模式，选择建立的模型。沿着</a:t>
            </a:r>
            <a:r>
              <a:rPr lang="en-US" altLang="zh-CN" sz="2000" dirty="0">
                <a:latin typeface="宋体" panose="02010600030101010101" pitchFamily="2" charset="-122"/>
              </a:rPr>
              <a:t>Y</a:t>
            </a:r>
            <a:r>
              <a:rPr lang="zh-CN" altLang="en-US" sz="2000" dirty="0">
                <a:latin typeface="宋体" panose="02010600030101010101" pitchFamily="2" charset="-122"/>
              </a:rPr>
              <a:t>轴移动至图中位置。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218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99" y="2578258"/>
            <a:ext cx="3764554" cy="21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498" y="2578258"/>
            <a:ext cx="4438885" cy="21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18.</a:t>
            </a:r>
            <a:r>
              <a:rPr lang="zh-CN" altLang="en-US" sz="2000" dirty="0">
                <a:latin typeface="宋体" panose="02010600030101010101" pitchFamily="2" charset="-122"/>
              </a:rPr>
              <a:t>顶视图中，选中桌腿，</a:t>
            </a:r>
            <a:r>
              <a:rPr lang="en-US" altLang="zh-CN" sz="2000" dirty="0">
                <a:latin typeface="宋体" panose="02010600030101010101" pitchFamily="2" charset="-122"/>
              </a:rPr>
              <a:t>shift</a:t>
            </a:r>
            <a:r>
              <a:rPr lang="zh-CN" altLang="en-US" sz="2000" dirty="0">
                <a:latin typeface="宋体" panose="02010600030101010101" pitchFamily="2" charset="-122"/>
              </a:rPr>
              <a:t>移动复制。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42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414" y="2336165"/>
            <a:ext cx="7052666" cy="336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19.</a:t>
            </a:r>
            <a:r>
              <a:rPr lang="zh-CN" altLang="en-US" sz="2000" dirty="0">
                <a:latin typeface="宋体" panose="02010600030101010101" pitchFamily="2" charset="-122"/>
              </a:rPr>
              <a:t>绘制侧板。左视图中，使用矩形命令，绘制侧板板条。挤出数量为</a:t>
            </a:r>
            <a:r>
              <a:rPr lang="en-US" altLang="zh-CN" sz="2000" dirty="0">
                <a:latin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</a:rPr>
              <a:t>。使用倒角剖面绘制侧板芯板，制作方法同步骤</a:t>
            </a:r>
            <a:r>
              <a:rPr lang="en-US" altLang="zh-CN" sz="2000" dirty="0">
                <a:latin typeface="宋体" panose="02010600030101010101" pitchFamily="2" charset="-122"/>
              </a:rPr>
              <a:t>7-</a:t>
            </a:r>
            <a:r>
              <a:rPr lang="zh-CN" altLang="en-US" sz="2000" dirty="0">
                <a:latin typeface="宋体" panose="02010600030101010101" pitchFamily="2" charset="-122"/>
              </a:rPr>
              <a:t>步骤</a:t>
            </a:r>
            <a:r>
              <a:rPr lang="en-US" altLang="zh-CN" sz="2000" dirty="0">
                <a:latin typeface="宋体" panose="02010600030101010101" pitchFamily="2" charset="-122"/>
              </a:rPr>
              <a:t>12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266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215" y="2879878"/>
            <a:ext cx="3152652" cy="314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118" y="2879877"/>
            <a:ext cx="3017511" cy="315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20.</a:t>
            </a:r>
            <a:r>
              <a:rPr lang="zh-CN" altLang="en-US" sz="2000" dirty="0">
                <a:latin typeface="宋体" panose="02010600030101010101" pitchFamily="2" charset="-122"/>
              </a:rPr>
              <a:t>选择侧板，在工具栏上选择镜像按钮完成右侧板绘制，调整侧板位置。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2290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75" y="2138735"/>
            <a:ext cx="2506108" cy="295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2374900" y="5172532"/>
            <a:ext cx="942975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21.</a:t>
            </a:r>
            <a:r>
              <a:rPr lang="zh-CN" altLang="zh-CN" sz="2000" dirty="0">
                <a:latin typeface="宋体" panose="02010600030101010101" pitchFamily="2" charset="-122"/>
              </a:rPr>
              <a:t>绘制背板。绘制方法同步骤</a:t>
            </a:r>
            <a:r>
              <a:rPr lang="en-US" altLang="zh-CN" sz="2000" dirty="0">
                <a:latin typeface="宋体" panose="02010600030101010101" pitchFamily="2" charset="-122"/>
              </a:rPr>
              <a:t>19</a:t>
            </a:r>
            <a:r>
              <a:rPr lang="zh-CN" altLang="zh-CN" sz="2000" dirty="0">
                <a:latin typeface="宋体" panose="02010600030101010101" pitchFamily="2" charset="-122"/>
              </a:rPr>
              <a:t>，完成模型。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090" y="2169932"/>
            <a:ext cx="5046922" cy="3002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22.</a:t>
            </a:r>
            <a:r>
              <a:rPr lang="zh-CN" altLang="en-US" sz="2000" dirty="0">
                <a:latin typeface="宋体" panose="02010600030101010101" pitchFamily="2" charset="-122"/>
              </a:rPr>
              <a:t>隐藏参考图片，顶视图中使用矩形命令完成柜体的绘制。在修改器列表中挤出矩形。右键该模型，转换为可编辑多边形，选择修改面板下的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卷展栏中选择点层级按钮，在前视图中调整位置。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3314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580" y="2883848"/>
            <a:ext cx="3597682" cy="321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2883848"/>
            <a:ext cx="3816424" cy="325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02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06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5860" y="2819399"/>
            <a:ext cx="6445995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zh-CN" altLang="zh-CN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欧式风格橱柜的制作</a:t>
            </a:r>
            <a:endParaRPr lang="en-US" altLang="zh-CN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lvl="1"/>
            <a:r>
              <a:rPr lang="zh-CN" altLang="zh-CN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与表现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lvl="1" algn="l"/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087357" y="496197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4299" y="594360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7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8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7535366" y="93345"/>
            <a:ext cx="4655047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257858" y="247871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欧式风格橱柜的制作与表现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2264" y="5858686"/>
            <a:ext cx="402994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/>
              <a:t>任务内容为欧式风格橱柜的制作与表现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338" y="1225812"/>
            <a:ext cx="5611556" cy="421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4019"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968" cy="2144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15480"/>
            <a:ext cx="709104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9875"/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◆掌握厨房墙体快速建模方法；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◆掌握橱柜材质设定；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◆掌握灯光和摄像机使用；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pPr indent="269875"/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</a:t>
            </a:r>
            <a:r>
              <a:rPr lang="en-US" altLang="zh-CN" sz="2800" b="1" dirty="0" err="1">
                <a:solidFill>
                  <a:schemeClr val="accent1"/>
                </a:solidFill>
                <a:latin typeface="宋体" panose="02010600030101010101" pitchFamily="2" charset="-122"/>
              </a:rPr>
              <a:t>Vray</a:t>
            </a:r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渲染器设定。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pPr indent="304800"/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01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05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2922456"/>
            <a:ext cx="64459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欧式风格书桌的制作</a:t>
            </a:r>
            <a:endParaRPr lang="zh-CN" altLang="en-US" sz="2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5096" y="3055173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695" y="1382268"/>
            <a:ext cx="94284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1.</a:t>
            </a:r>
            <a:r>
              <a:rPr lang="zh-CN" altLang="en-US" sz="2000" dirty="0">
                <a:latin typeface="宋体" panose="02010600030101010101" pitchFamily="2" charset="-122"/>
              </a:rPr>
              <a:t>启动</a:t>
            </a:r>
            <a:r>
              <a:rPr lang="en-US" altLang="zh-CN" sz="2000" dirty="0">
                <a:latin typeface="宋体" panose="02010600030101010101" pitchFamily="2" charset="-122"/>
              </a:rPr>
              <a:t>3</a:t>
            </a:r>
            <a:r>
              <a:rPr lang="en-US" sz="2000" dirty="0">
                <a:latin typeface="宋体" panose="02010600030101010101" pitchFamily="2" charset="-122"/>
              </a:rPr>
              <a:t>Dmax2014</a:t>
            </a:r>
            <a:r>
              <a:rPr lang="zh-CN" altLang="en-US" sz="2000" dirty="0">
                <a:latin typeface="宋体" panose="02010600030101010101" pitchFamily="2" charset="-122"/>
              </a:rPr>
              <a:t>软件，在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Customize（</a:t>
            </a:r>
            <a:r>
              <a:rPr lang="zh-CN" altLang="en-US" sz="2000" dirty="0">
                <a:latin typeface="宋体" panose="02010600030101010101" pitchFamily="2" charset="-122"/>
              </a:rPr>
              <a:t>用户）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菜单下的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UnitsSetup</a:t>
            </a:r>
            <a:r>
              <a:rPr lang="en-US" sz="2000" dirty="0">
                <a:latin typeface="宋体" panose="02010600030101010101" pitchFamily="2" charset="-122"/>
              </a:rPr>
              <a:t>（</a:t>
            </a:r>
            <a:r>
              <a:rPr lang="zh-CN" altLang="en-US" sz="2000" dirty="0">
                <a:latin typeface="宋体" panose="02010600030101010101" pitchFamily="2" charset="-122"/>
              </a:rPr>
              <a:t>单位设置）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将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DisplayUnitScale</a:t>
            </a:r>
            <a:r>
              <a:rPr lang="en-US" sz="2000" dirty="0">
                <a:latin typeface="宋体" panose="02010600030101010101" pitchFamily="2" charset="-122"/>
              </a:rPr>
              <a:t>（</a:t>
            </a:r>
            <a:r>
              <a:rPr lang="zh-CN" altLang="en-US" sz="2000" dirty="0">
                <a:latin typeface="宋体" panose="02010600030101010101" pitchFamily="2" charset="-122"/>
              </a:rPr>
              <a:t>显示单位）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和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SystemUnitSetup</a:t>
            </a:r>
            <a:r>
              <a:rPr lang="en-US" sz="2000" dirty="0">
                <a:latin typeface="宋体" panose="02010600030101010101" pitchFamily="2" charset="-122"/>
              </a:rPr>
              <a:t>（</a:t>
            </a:r>
            <a:r>
              <a:rPr lang="zh-CN" altLang="en-US" sz="2000" dirty="0">
                <a:latin typeface="宋体" panose="02010600030101010101" pitchFamily="2" charset="-122"/>
              </a:rPr>
              <a:t>系统单位设置）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为毫米。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</a:rPr>
              <a:t>执行</a:t>
            </a:r>
            <a:r>
              <a:rPr lang="en-US" altLang="zh-CN" sz="2000" dirty="0">
                <a:latin typeface="宋体" panose="02010600030101010101" pitchFamily="2" charset="-122"/>
              </a:rPr>
              <a:t>【File(</a:t>
            </a:r>
            <a:r>
              <a:rPr lang="zh-CN" altLang="en-US" sz="2000" dirty="0">
                <a:latin typeface="宋体" panose="02010600030101010101" pitchFamily="2" charset="-122"/>
              </a:rPr>
              <a:t>文件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菜单→</a:t>
            </a:r>
            <a:r>
              <a:rPr lang="en-US" altLang="zh-CN" sz="2000" dirty="0">
                <a:latin typeface="宋体" panose="02010600030101010101" pitchFamily="2" charset="-122"/>
              </a:rPr>
              <a:t>【Import</a:t>
            </a:r>
            <a:r>
              <a:rPr lang="zh-CN" altLang="en-US" sz="2000" dirty="0">
                <a:latin typeface="宋体" panose="02010600030101010101" pitchFamily="2" charset="-122"/>
              </a:rPr>
              <a:t>（导入）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命令，在弹出的窗口中选择要导入的名称为“厨房平面图”</a:t>
            </a:r>
            <a:r>
              <a:rPr lang="en-US" altLang="zh-CN" sz="2000" dirty="0">
                <a:latin typeface="宋体" panose="02010600030101010101" pitchFamily="2" charset="-122"/>
              </a:rPr>
              <a:t>CAD</a:t>
            </a:r>
            <a:r>
              <a:rPr lang="zh-CN" altLang="en-US" sz="2000" dirty="0">
                <a:latin typeface="宋体" panose="02010600030101010101" pitchFamily="2" charset="-122"/>
              </a:rPr>
              <a:t>文件。单击打开按钮，在弹出的导入选项对话框中单击确定按钮。</a:t>
            </a:r>
            <a:endParaRPr 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620" y="3345861"/>
            <a:ext cx="3433962" cy="284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图片 26" descr="1-3-3导入CAD图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831" y="3329958"/>
            <a:ext cx="2314859" cy="317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图片 27" descr="1-3-4导入CAD文件对话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281" y="3316604"/>
            <a:ext cx="1774874" cy="322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268605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829175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54"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23306" y="2072472"/>
            <a:ext cx="449770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3.</a:t>
            </a:r>
            <a:r>
              <a:rPr lang="zh-CN" altLang="en-US" sz="2000" dirty="0">
                <a:latin typeface="宋体" panose="02010600030101010101" pitchFamily="2" charset="-122"/>
              </a:rPr>
              <a:t>选中导入的</a:t>
            </a:r>
            <a:r>
              <a:rPr lang="en-US" altLang="zh-CN" sz="2000" dirty="0">
                <a:latin typeface="宋体" panose="02010600030101010101" pitchFamily="2" charset="-122"/>
              </a:rPr>
              <a:t>CAD</a:t>
            </a:r>
            <a:r>
              <a:rPr lang="zh-CN" altLang="en-US" sz="2000" dirty="0">
                <a:latin typeface="宋体" panose="02010600030101010101" pitchFamily="2" charset="-122"/>
              </a:rPr>
              <a:t>文件选择，在菜单栏上单击</a:t>
            </a:r>
            <a:r>
              <a:rPr lang="en-US" altLang="zh-CN" sz="2000" dirty="0">
                <a:latin typeface="宋体" panose="02010600030101010101" pitchFamily="2" charset="-122"/>
              </a:rPr>
              <a:t>【Group</a:t>
            </a:r>
            <a:r>
              <a:rPr lang="zh-CN" altLang="en-US" sz="2000" dirty="0">
                <a:latin typeface="宋体" panose="02010600030101010101" pitchFamily="2" charset="-122"/>
              </a:rPr>
              <a:t>（组）</a:t>
            </a:r>
            <a:r>
              <a:rPr lang="en-US" altLang="zh-CN" sz="2000" dirty="0">
                <a:latin typeface="宋体" panose="02010600030101010101" pitchFamily="2" charset="-122"/>
              </a:rPr>
              <a:t>】→【Group</a:t>
            </a:r>
            <a:r>
              <a:rPr lang="zh-CN" altLang="en-US" sz="2000" dirty="0">
                <a:latin typeface="宋体" panose="02010600030101010101" pitchFamily="2" charset="-122"/>
              </a:rPr>
              <a:t>（成组）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命令，将文件成组。选择成组的文件，点击右键，选择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FreezeSelection</a:t>
            </a:r>
            <a:r>
              <a:rPr lang="zh-CN" altLang="en-US" sz="2000" dirty="0">
                <a:latin typeface="宋体" panose="02010600030101010101" pitchFamily="2" charset="-122"/>
              </a:rPr>
              <a:t>（冻结选中）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命令，将成组文件冻结。此时被冻结的图形将不能移动，并且不能对图形进行任何调整。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908" y="1195704"/>
            <a:ext cx="2843034" cy="201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3325237"/>
            <a:ext cx="3128540" cy="267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81795" y="1690856"/>
            <a:ext cx="3737610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选择主工具栏中的捕捉命令，右击图标命令弹出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GridandSnapSettings</a:t>
            </a:r>
            <a:r>
              <a:rPr lang="en-US" sz="2000" dirty="0">
                <a:latin typeface="宋体" panose="02010600030101010101" pitchFamily="2" charset="-122"/>
              </a:rPr>
              <a:t>（</a:t>
            </a:r>
            <a:r>
              <a:rPr lang="zh-CN" altLang="en-US" sz="2000" dirty="0">
                <a:latin typeface="宋体" panose="02010600030101010101" pitchFamily="2" charset="-122"/>
              </a:rPr>
              <a:t>栅格和捕捉设置）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对话框。在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Snaps（</a:t>
            </a:r>
            <a:r>
              <a:rPr lang="zh-CN" altLang="en-US" sz="2000" dirty="0">
                <a:latin typeface="宋体" panose="02010600030101010101" pitchFamily="2" charset="-122"/>
              </a:rPr>
              <a:t>捕捉设置）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中勾选</a:t>
            </a:r>
            <a:r>
              <a:rPr lang="en-US" sz="2000" dirty="0">
                <a:latin typeface="宋体" panose="02010600030101010101" pitchFamily="2" charset="-122"/>
              </a:rPr>
              <a:t>Vertex（</a:t>
            </a:r>
            <a:r>
              <a:rPr lang="zh-CN" altLang="en-US" sz="2000" dirty="0">
                <a:latin typeface="宋体" panose="02010600030101010101" pitchFamily="2" charset="-122"/>
              </a:rPr>
              <a:t>顶点）。进入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Options(</a:t>
            </a:r>
            <a:r>
              <a:rPr lang="zh-CN" altLang="en-US" sz="2000" dirty="0">
                <a:latin typeface="宋体" panose="02010600030101010101" pitchFamily="2" charset="-122"/>
              </a:rPr>
              <a:t>选项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选项卡中勾选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Snaptofrozenobjects</a:t>
            </a:r>
            <a:r>
              <a:rPr lang="en-US" sz="2000" dirty="0">
                <a:latin typeface="宋体" panose="02010600030101010101" pitchFamily="2" charset="-122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</a:rPr>
              <a:t>捕捉到冻结对象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marL="0" indent="0"/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071" y="1076911"/>
            <a:ext cx="2788547" cy="2480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071" y="3683635"/>
            <a:ext cx="3268575" cy="2863106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237686" y="2572538"/>
            <a:ext cx="373761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5.</a:t>
            </a:r>
            <a:r>
              <a:rPr lang="zh-CN" altLang="en-US" sz="2000" dirty="0">
                <a:latin typeface="宋体" panose="02010600030101010101" pitchFamily="2" charset="-122"/>
              </a:rPr>
              <a:t>单击创建面板，选择（图形）下的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按钮，在顶视图捕捉绘制冻结的墙体内墙。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marL="0" indent="0"/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434" y="2906395"/>
            <a:ext cx="49022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49820" y="1235374"/>
            <a:ext cx="894842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6.</a:t>
            </a:r>
            <a:r>
              <a:rPr lang="zh-CN" altLang="en-US" sz="2000" dirty="0">
                <a:latin typeface="宋体" panose="02010600030101010101" pitchFamily="2" charset="-122"/>
              </a:rPr>
              <a:t>单击（修改）命令按钮进入修改面板，打开修改命令下拉列表，输入字母“</a:t>
            </a:r>
            <a:r>
              <a:rPr lang="en-US" altLang="zh-CN" sz="2000" dirty="0">
                <a:latin typeface="宋体" panose="02010600030101010101" pitchFamily="2" charset="-122"/>
              </a:rPr>
              <a:t>E”</a:t>
            </a:r>
            <a:r>
              <a:rPr lang="zh-CN" altLang="en-US" sz="2000" dirty="0">
                <a:latin typeface="宋体" panose="02010600030101010101" pitchFamily="2" charset="-122"/>
              </a:rPr>
              <a:t>，此时修改卷展栏中会显示字母“</a:t>
            </a:r>
            <a:r>
              <a:rPr lang="en-US" altLang="zh-CN" sz="2000" dirty="0">
                <a:latin typeface="宋体" panose="02010600030101010101" pitchFamily="2" charset="-122"/>
              </a:rPr>
              <a:t>E”</a:t>
            </a:r>
            <a:r>
              <a:rPr lang="zh-CN" altLang="en-US" sz="2000" dirty="0">
                <a:latin typeface="宋体" panose="02010600030101010101" pitchFamily="2" charset="-122"/>
              </a:rPr>
              <a:t>开头的命令，选择</a:t>
            </a:r>
            <a:r>
              <a:rPr lang="en-US" altLang="zh-CN" sz="2000" dirty="0">
                <a:latin typeface="宋体" panose="02010600030101010101" pitchFamily="2" charset="-122"/>
              </a:rPr>
              <a:t>【Extrude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命令。为图形添加一个挤出命令，挤出数量为</a:t>
            </a:r>
            <a:r>
              <a:rPr lang="en-US" altLang="zh-CN" sz="2000" dirty="0">
                <a:latin typeface="宋体" panose="02010600030101010101" pitchFamily="2" charset="-122"/>
              </a:rPr>
              <a:t>2400mm</a:t>
            </a:r>
            <a:r>
              <a:rPr lang="zh-CN" altLang="en-US" sz="2000" dirty="0">
                <a:latin typeface="宋体" panose="02010600030101010101" pitchFamily="2" charset="-122"/>
              </a:rPr>
              <a:t>（即厨房高度），墙体挤出完成。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879" y="2896424"/>
            <a:ext cx="2761104" cy="276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2" r="20407"/>
          <a:stretch>
            <a:fillRect/>
          </a:stretch>
        </p:blipFill>
        <p:spPr bwMode="auto">
          <a:xfrm>
            <a:off x="6086165" y="2896424"/>
            <a:ext cx="3622951" cy="276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7.</a:t>
            </a:r>
            <a:r>
              <a:rPr lang="zh-CN" altLang="en-US" sz="2000" dirty="0">
                <a:latin typeface="宋体" panose="02010600030101010101" pitchFamily="2" charset="-122"/>
              </a:rPr>
              <a:t>选中墙体，单击（修改）命令按钮进入修改面板，打开修改命令下拉列表，输入字母“</a:t>
            </a:r>
            <a:r>
              <a:rPr lang="en-US" altLang="zh-CN" sz="2000" dirty="0">
                <a:latin typeface="宋体" panose="02010600030101010101" pitchFamily="2" charset="-122"/>
              </a:rPr>
              <a:t>N”</a:t>
            </a:r>
            <a:r>
              <a:rPr lang="zh-CN" altLang="en-US" sz="2000" dirty="0">
                <a:latin typeface="宋体" panose="02010600030101010101" pitchFamily="2" charset="-122"/>
              </a:rPr>
              <a:t>，选择</a:t>
            </a:r>
            <a:r>
              <a:rPr lang="en-US" altLang="zh-CN" sz="2000" dirty="0">
                <a:latin typeface="宋体" panose="02010600030101010101" pitchFamily="2" charset="-122"/>
              </a:rPr>
              <a:t>【Normal</a:t>
            </a:r>
            <a:r>
              <a:rPr lang="zh-CN" altLang="en-US" sz="2000" dirty="0">
                <a:latin typeface="宋体" panose="02010600030101010101" pitchFamily="2" charset="-122"/>
              </a:rPr>
              <a:t>（法线）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命令。为图形添加一个法线命令。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19" y="2710785"/>
            <a:ext cx="2909063" cy="323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443" y="2718198"/>
            <a:ext cx="3354147" cy="31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8.</a:t>
            </a:r>
            <a:r>
              <a:rPr lang="zh-CN" altLang="en-US" sz="2000" dirty="0">
                <a:latin typeface="宋体" panose="02010600030101010101" pitchFamily="2" charset="-122"/>
              </a:rPr>
              <a:t>选中墙体，右键鼠标，在弹出菜单中选择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Convertto</a:t>
            </a:r>
            <a:r>
              <a:rPr lang="zh-CN" altLang="en-US" sz="2000" dirty="0">
                <a:latin typeface="宋体" panose="02010600030101010101" pitchFamily="2" charset="-122"/>
              </a:rPr>
              <a:t>（转换为）</a:t>
            </a:r>
            <a:r>
              <a:rPr lang="en-US" altLang="zh-CN" sz="2000" dirty="0">
                <a:latin typeface="宋体" panose="02010600030101010101" pitchFamily="2" charset="-122"/>
              </a:rPr>
              <a:t>】→【</a:t>
            </a:r>
            <a:r>
              <a:rPr lang="en-US" altLang="zh-CN" sz="2000" dirty="0" err="1">
                <a:latin typeface="宋体" panose="02010600030101010101" pitchFamily="2" charset="-122"/>
              </a:rPr>
              <a:t>ConverttoEditablePoly</a:t>
            </a:r>
            <a:r>
              <a:rPr lang="zh-CN" altLang="en-US" sz="2000" dirty="0">
                <a:latin typeface="宋体" panose="02010600030101010101" pitchFamily="2" charset="-122"/>
              </a:rPr>
              <a:t>（转换为可编辑多边形）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16"/>
          <a:stretch>
            <a:fillRect/>
          </a:stretch>
        </p:blipFill>
        <p:spPr bwMode="auto">
          <a:xfrm>
            <a:off x="3494250" y="2825165"/>
            <a:ext cx="3954510" cy="189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4" y="3543946"/>
            <a:ext cx="3119154" cy="117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9.</a:t>
            </a:r>
            <a:r>
              <a:rPr lang="zh-CN" altLang="en-US" sz="2000" dirty="0">
                <a:latin typeface="宋体" panose="02010600030101010101" pitchFamily="2" charset="-122"/>
              </a:rPr>
              <a:t>选择修改面板下的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卷展栏中选择</a:t>
            </a:r>
            <a:r>
              <a:rPr lang="en-US" altLang="zh-CN" sz="2000" dirty="0">
                <a:latin typeface="宋体" panose="02010600030101010101" pitchFamily="2" charset="-122"/>
              </a:rPr>
              <a:t>【Edge</a:t>
            </a:r>
            <a:r>
              <a:rPr lang="zh-CN" altLang="en-US" sz="2000" dirty="0">
                <a:latin typeface="宋体" panose="02010600030101010101" pitchFamily="2" charset="-122"/>
              </a:rPr>
              <a:t>（边）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，按住</a:t>
            </a:r>
            <a:r>
              <a:rPr lang="en-US" altLang="zh-CN" sz="2000" dirty="0">
                <a:latin typeface="宋体" panose="02010600030101010101" pitchFamily="2" charset="-122"/>
              </a:rPr>
              <a:t>Ctrl</a:t>
            </a:r>
            <a:r>
              <a:rPr lang="zh-CN" altLang="en-US" sz="2000" dirty="0">
                <a:latin typeface="宋体" panose="02010600030101010101" pitchFamily="2" charset="-122"/>
              </a:rPr>
              <a:t>键加选图中两条边，右键鼠标，选中弹出菜单中的</a:t>
            </a:r>
            <a:r>
              <a:rPr lang="en-US" altLang="zh-CN" sz="2000" dirty="0">
                <a:latin typeface="宋体" panose="02010600030101010101" pitchFamily="2" charset="-122"/>
              </a:rPr>
              <a:t>tool2→【Connect</a:t>
            </a:r>
            <a:r>
              <a:rPr lang="zh-CN" altLang="en-US" sz="2000" dirty="0">
                <a:latin typeface="宋体" panose="02010600030101010101" pitchFamily="2" charset="-122"/>
              </a:rPr>
              <a:t>（连接）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设置按钮。将弹出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ConnectEdges</a:t>
            </a:r>
            <a:r>
              <a:rPr lang="zh-CN" altLang="en-US" sz="2000" dirty="0">
                <a:latin typeface="宋体" panose="02010600030101010101" pitchFamily="2" charset="-122"/>
              </a:rPr>
              <a:t>（连接边）</a:t>
            </a:r>
            <a:r>
              <a:rPr lang="en-US" altLang="zh-CN" sz="2000" dirty="0">
                <a:latin typeface="宋体" panose="02010600030101010101" pitchFamily="2" charset="-122"/>
              </a:rPr>
              <a:t>】→【Segments</a:t>
            </a:r>
            <a:r>
              <a:rPr lang="zh-CN" altLang="en-US" sz="2000" dirty="0">
                <a:latin typeface="宋体" panose="02010600030101010101" pitchFamily="2" charset="-122"/>
              </a:rPr>
              <a:t>（分段数）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设置为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（确定）按钮。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15" y="3132043"/>
            <a:ext cx="2419919" cy="328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52" y="3653790"/>
            <a:ext cx="187220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78" y="3204526"/>
            <a:ext cx="3397939" cy="318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737620" y="2286786"/>
            <a:ext cx="4000528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10.</a:t>
            </a:r>
            <a:r>
              <a:rPr lang="zh-CN" altLang="en-US" sz="2000" dirty="0">
                <a:latin typeface="宋体" panose="02010600030101010101" pitchFamily="2" charset="-122"/>
              </a:rPr>
              <a:t>选择增加的边，在工具栏上选择移动按钮，右键按钮进行设置，弹出的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MoveTransformType</a:t>
            </a:r>
            <a:r>
              <a:rPr lang="en-US" altLang="zh-CN" sz="2000" dirty="0">
                <a:latin typeface="宋体" panose="02010600030101010101" pitchFamily="2" charset="-122"/>
              </a:rPr>
              <a:t>-In</a:t>
            </a:r>
            <a:r>
              <a:rPr lang="zh-CN" altLang="en-US" sz="2000" dirty="0">
                <a:latin typeface="宋体" panose="02010600030101010101" pitchFamily="2" charset="-122"/>
              </a:rPr>
              <a:t>（移动变换输入）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对话框将</a:t>
            </a:r>
            <a:r>
              <a:rPr lang="en-US" altLang="zh-CN" sz="2000" dirty="0">
                <a:latin typeface="宋体" panose="02010600030101010101" pitchFamily="2" charset="-122"/>
              </a:rPr>
              <a:t>【Absolute</a:t>
            </a:r>
            <a:r>
              <a:rPr lang="zh-CN" altLang="en-US" sz="2000" dirty="0">
                <a:latin typeface="宋体" panose="02010600030101010101" pitchFamily="2" charset="-122"/>
              </a:rPr>
              <a:t>：</a:t>
            </a:r>
            <a:r>
              <a:rPr lang="en-US" altLang="zh-CN" sz="2000" dirty="0">
                <a:latin typeface="宋体" panose="02010600030101010101" pitchFamily="2" charset="-122"/>
              </a:rPr>
              <a:t>World</a:t>
            </a:r>
            <a:r>
              <a:rPr lang="zh-CN" altLang="en-US" sz="2000" dirty="0">
                <a:latin typeface="宋体" panose="02010600030101010101" pitchFamily="2" charset="-122"/>
              </a:rPr>
              <a:t>（绝对：世界）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</a:t>
            </a:r>
            <a:r>
              <a:rPr lang="en-US" altLang="zh-CN" sz="2000" dirty="0">
                <a:latin typeface="宋体" panose="02010600030101010101" pitchFamily="2" charset="-122"/>
              </a:rPr>
              <a:t>z</a:t>
            </a:r>
            <a:r>
              <a:rPr lang="zh-CN" altLang="en-US" sz="2000" dirty="0">
                <a:latin typeface="宋体" panose="02010600030101010101" pitchFamily="2" charset="-122"/>
              </a:rPr>
              <a:t>值修改为</a:t>
            </a:r>
            <a:r>
              <a:rPr lang="en-US" altLang="zh-CN" sz="2000" dirty="0">
                <a:latin typeface="宋体" panose="02010600030101010101" pitchFamily="2" charset="-122"/>
              </a:rPr>
              <a:t>2000</a:t>
            </a:r>
            <a:r>
              <a:rPr lang="zh-CN" altLang="en-US" sz="2000" dirty="0">
                <a:latin typeface="宋体" panose="02010600030101010101" pitchFamily="2" charset="-122"/>
              </a:rPr>
              <a:t>，此时边高度为</a:t>
            </a:r>
            <a:r>
              <a:rPr lang="en-US" altLang="zh-CN" sz="2000" dirty="0">
                <a:latin typeface="宋体" panose="02010600030101010101" pitchFamily="2" charset="-122"/>
              </a:rPr>
              <a:t>2000mm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1" y="2381221"/>
            <a:ext cx="4876615" cy="215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842944" y="1470117"/>
            <a:ext cx="7715304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11</a:t>
            </a:r>
            <a:r>
              <a:rPr lang="en-US" sz="2000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IgnoreBackfacing</a:t>
            </a:r>
            <a:r>
              <a:rPr lang="zh-CN" altLang="en-US" sz="2000" dirty="0">
                <a:latin typeface="宋体" panose="02010600030101010101" pitchFamily="2" charset="-122"/>
              </a:rPr>
              <a:t>（忽略背面）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选项。选择图中所显示的面，选中修改面板中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EditPolygon</a:t>
            </a:r>
            <a:r>
              <a:rPr lang="zh-CN" altLang="en-US" sz="2000" dirty="0">
                <a:latin typeface="宋体" panose="02010600030101010101" pitchFamily="2" charset="-122"/>
              </a:rPr>
              <a:t>（编辑多边形）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ExtrudeSetting</a:t>
            </a:r>
            <a:r>
              <a:rPr lang="zh-CN" altLang="en-US" sz="2000" dirty="0">
                <a:latin typeface="宋体" panose="02010600030101010101" pitchFamily="2" charset="-122"/>
              </a:rPr>
              <a:t>（挤出设置）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按钮，将挤出高度设置为</a:t>
            </a:r>
            <a:r>
              <a:rPr lang="en-US" altLang="zh-CN" sz="2000" dirty="0">
                <a:latin typeface="宋体" panose="02010600030101010101" pitchFamily="2" charset="-122"/>
              </a:rPr>
              <a:t>-120</a:t>
            </a:r>
            <a:r>
              <a:rPr lang="zh-CN" altLang="en-US" sz="2000" dirty="0">
                <a:latin typeface="宋体" panose="02010600030101010101" pitchFamily="2" charset="-122"/>
              </a:rPr>
              <a:t>。完成门洞的绘制。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944" y="3524717"/>
            <a:ext cx="2005640" cy="271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764" y="4286858"/>
            <a:ext cx="1989750" cy="193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005" y="4967469"/>
            <a:ext cx="1258379" cy="125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761" y="3499071"/>
            <a:ext cx="1989750" cy="274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4299" y="594360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5206" y="5787248"/>
            <a:ext cx="323165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任务内容为欧式风格书桌的制作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811" y="1861635"/>
            <a:ext cx="5552115" cy="3341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4019">
    <p:pull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827901" y="1363815"/>
            <a:ext cx="7715304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12.</a:t>
            </a:r>
            <a:r>
              <a:rPr lang="zh-CN" altLang="en-US" sz="2000" dirty="0">
                <a:latin typeface="宋体" panose="02010600030101010101" pitchFamily="2" charset="-122"/>
              </a:rPr>
              <a:t>选中图中的两条边，选中次物体层级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【Edge</a:t>
            </a:r>
            <a:r>
              <a:rPr lang="zh-CN" altLang="en-US" sz="2000" dirty="0">
                <a:latin typeface="宋体" panose="02010600030101010101" pitchFamily="2" charset="-122"/>
              </a:rPr>
              <a:t>（边层级）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，按住</a:t>
            </a:r>
            <a:r>
              <a:rPr lang="en-US" altLang="zh-CN" sz="2000" dirty="0">
                <a:latin typeface="宋体" panose="02010600030101010101" pitchFamily="2" charset="-122"/>
              </a:rPr>
              <a:t>Ctrl</a:t>
            </a:r>
            <a:r>
              <a:rPr lang="zh-CN" altLang="en-US" sz="2000" dirty="0">
                <a:latin typeface="宋体" panose="02010600030101010101" pitchFamily="2" charset="-122"/>
              </a:rPr>
              <a:t>键加选图中两条边，右键鼠标，选中弹出菜单中的</a:t>
            </a:r>
            <a:r>
              <a:rPr lang="en-US" altLang="zh-CN" sz="2000" dirty="0">
                <a:latin typeface="宋体" panose="02010600030101010101" pitchFamily="2" charset="-122"/>
              </a:rPr>
              <a:t>tool2→【Connect</a:t>
            </a:r>
            <a:r>
              <a:rPr lang="zh-CN" altLang="en-US" sz="2000" dirty="0">
                <a:latin typeface="宋体" panose="02010600030101010101" pitchFamily="2" charset="-122"/>
              </a:rPr>
              <a:t>（连接）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设置按钮，将弹出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ConnectEdges</a:t>
            </a:r>
            <a:r>
              <a:rPr lang="zh-CN" altLang="en-US" sz="2000" dirty="0">
                <a:latin typeface="宋体" panose="02010600030101010101" pitchFamily="2" charset="-122"/>
              </a:rPr>
              <a:t>（连接边）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数量设置为</a:t>
            </a:r>
            <a:r>
              <a:rPr lang="en-US" altLang="zh-CN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（确定）按钮。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295" y="3266191"/>
            <a:ext cx="4212666" cy="297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090" y="3900080"/>
            <a:ext cx="1861492" cy="233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23372" y="2715414"/>
            <a:ext cx="3643338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13.</a:t>
            </a:r>
            <a:r>
              <a:rPr lang="zh-CN" altLang="en-US" sz="2000" dirty="0">
                <a:latin typeface="宋体" panose="02010600030101010101" pitchFamily="2" charset="-122"/>
              </a:rPr>
              <a:t>选择下线的边，在工具栏上选择移动按钮，右键按钮进行设置，将</a:t>
            </a:r>
            <a:r>
              <a:rPr lang="en-US" altLang="zh-CN" sz="2000" dirty="0">
                <a:latin typeface="宋体" panose="02010600030101010101" pitchFamily="2" charset="-122"/>
              </a:rPr>
              <a:t>【Absolute</a:t>
            </a:r>
            <a:r>
              <a:rPr lang="zh-CN" altLang="en-US" sz="2000" dirty="0">
                <a:latin typeface="宋体" panose="02010600030101010101" pitchFamily="2" charset="-122"/>
              </a:rPr>
              <a:t>：</a:t>
            </a:r>
            <a:r>
              <a:rPr lang="en-US" altLang="zh-CN" sz="2000" dirty="0">
                <a:latin typeface="宋体" panose="02010600030101010101" pitchFamily="2" charset="-122"/>
              </a:rPr>
              <a:t>World</a:t>
            </a:r>
            <a:r>
              <a:rPr lang="zh-CN" altLang="en-US" sz="2000" dirty="0">
                <a:latin typeface="宋体" panose="02010600030101010101" pitchFamily="2" charset="-122"/>
              </a:rPr>
              <a:t>（绝对：世界）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</a:t>
            </a:r>
            <a:r>
              <a:rPr lang="en-US" altLang="zh-CN" sz="2000" dirty="0">
                <a:latin typeface="宋体" panose="02010600030101010101" pitchFamily="2" charset="-122"/>
              </a:rPr>
              <a:t>z</a:t>
            </a:r>
            <a:r>
              <a:rPr lang="zh-CN" altLang="en-US" sz="2000" dirty="0">
                <a:latin typeface="宋体" panose="02010600030101010101" pitchFamily="2" charset="-122"/>
              </a:rPr>
              <a:t>值修改为</a:t>
            </a:r>
            <a:r>
              <a:rPr lang="en-US" altLang="zh-CN" sz="2000" dirty="0">
                <a:latin typeface="宋体" panose="02010600030101010101" pitchFamily="2" charset="-122"/>
              </a:rPr>
              <a:t>1050</a:t>
            </a:r>
            <a:r>
              <a:rPr lang="zh-CN" altLang="en-US" sz="2000" dirty="0">
                <a:latin typeface="宋体" panose="02010600030101010101" pitchFamily="2" charset="-122"/>
              </a:rPr>
              <a:t>，此时下边高度为</a:t>
            </a:r>
            <a:r>
              <a:rPr lang="en-US" altLang="zh-CN" sz="2000" dirty="0">
                <a:latin typeface="宋体" panose="02010600030101010101" pitchFamily="2" charset="-122"/>
              </a:rPr>
              <a:t>1050mm</a:t>
            </a:r>
            <a:r>
              <a:rPr lang="zh-CN" altLang="en-US" sz="2000" dirty="0">
                <a:latin typeface="宋体" panose="02010600030101010101" pitchFamily="2" charset="-122"/>
              </a:rPr>
              <a:t>。选择上线的边，在工具栏上选择移动按钮，右键按钮进行设置，将</a:t>
            </a:r>
            <a:r>
              <a:rPr lang="en-US" altLang="zh-CN" sz="2000" dirty="0">
                <a:latin typeface="宋体" panose="02010600030101010101" pitchFamily="2" charset="-122"/>
              </a:rPr>
              <a:t>【Absolute</a:t>
            </a:r>
            <a:r>
              <a:rPr lang="zh-CN" altLang="en-US" sz="2000" dirty="0">
                <a:latin typeface="宋体" panose="02010600030101010101" pitchFamily="2" charset="-122"/>
              </a:rPr>
              <a:t>：</a:t>
            </a:r>
            <a:r>
              <a:rPr lang="en-US" altLang="zh-CN" sz="2000" dirty="0">
                <a:latin typeface="宋体" panose="02010600030101010101" pitchFamily="2" charset="-122"/>
              </a:rPr>
              <a:t>World</a:t>
            </a:r>
            <a:r>
              <a:rPr lang="zh-CN" altLang="en-US" sz="2000" dirty="0">
                <a:latin typeface="宋体" panose="02010600030101010101" pitchFamily="2" charset="-122"/>
              </a:rPr>
              <a:t>（绝对：世界）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</a:t>
            </a:r>
            <a:r>
              <a:rPr lang="en-US" altLang="zh-CN" sz="2000" dirty="0">
                <a:latin typeface="宋体" panose="02010600030101010101" pitchFamily="2" charset="-122"/>
              </a:rPr>
              <a:t>z</a:t>
            </a:r>
            <a:r>
              <a:rPr lang="zh-CN" altLang="en-US" sz="2000" dirty="0">
                <a:latin typeface="宋体" panose="02010600030101010101" pitchFamily="2" charset="-122"/>
              </a:rPr>
              <a:t>值修改为</a:t>
            </a:r>
            <a:r>
              <a:rPr lang="en-US" altLang="zh-CN" sz="2000" dirty="0">
                <a:latin typeface="宋体" panose="02010600030101010101" pitchFamily="2" charset="-122"/>
              </a:rPr>
              <a:t>2105</a:t>
            </a:r>
            <a:r>
              <a:rPr lang="zh-CN" altLang="en-US" sz="2000" dirty="0">
                <a:latin typeface="宋体" panose="02010600030101010101" pitchFamily="2" charset="-122"/>
              </a:rPr>
              <a:t>，此时下边高度为</a:t>
            </a:r>
            <a:r>
              <a:rPr lang="en-US" altLang="zh-CN" sz="2000" dirty="0">
                <a:latin typeface="宋体" panose="02010600030101010101" pitchFamily="2" charset="-122"/>
              </a:rPr>
              <a:t>2105mm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96"/>
          <a:stretch>
            <a:fillRect/>
          </a:stretch>
        </p:blipFill>
        <p:spPr bwMode="auto">
          <a:xfrm>
            <a:off x="7015462" y="2423705"/>
            <a:ext cx="3643338" cy="38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803922" y="1300785"/>
            <a:ext cx="8479076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14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IgnoreBackfacing</a:t>
            </a:r>
            <a:r>
              <a:rPr lang="zh-CN" altLang="en-US" sz="2000" dirty="0">
                <a:latin typeface="宋体" panose="02010600030101010101" pitchFamily="2" charset="-122"/>
              </a:rPr>
              <a:t>（忽略背面）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选项，选择图中所显示的面，选中修改面板中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EditPolygon</a:t>
            </a:r>
            <a:r>
              <a:rPr lang="zh-CN" altLang="en-US" sz="2000" dirty="0">
                <a:latin typeface="宋体" panose="02010600030101010101" pitchFamily="2" charset="-122"/>
              </a:rPr>
              <a:t>（编辑多边形）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ExtrudeSetting</a:t>
            </a:r>
            <a:r>
              <a:rPr lang="zh-CN" altLang="en-US" sz="2000" dirty="0">
                <a:latin typeface="宋体" panose="02010600030101010101" pitchFamily="2" charset="-122"/>
              </a:rPr>
              <a:t>（挤出设置）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按钮，将挤出高度设置为</a:t>
            </a:r>
            <a:r>
              <a:rPr lang="en-US" altLang="zh-CN" sz="2000" dirty="0">
                <a:latin typeface="宋体" panose="02010600030101010101" pitchFamily="2" charset="-122"/>
              </a:rPr>
              <a:t>-120</a:t>
            </a:r>
            <a:r>
              <a:rPr lang="zh-CN" altLang="en-US" sz="2000" dirty="0">
                <a:latin typeface="宋体" panose="02010600030101010101" pitchFamily="2" charset="-122"/>
              </a:rPr>
              <a:t>。完成窗洞的绘制。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6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922" y="3603459"/>
            <a:ext cx="2687012" cy="263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180" y="4493470"/>
            <a:ext cx="1822177" cy="174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02" y="3486763"/>
            <a:ext cx="2370035" cy="279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</a:t>
            </a:r>
            <a:r>
              <a:rPr lang="en-US" altLang="zh-CN" sz="2000" b="1" dirty="0">
                <a:latin typeface="宋体" panose="02010600030101010101" pitchFamily="2" charset="-122"/>
              </a:rPr>
              <a:t>5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，选中图中的面，将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EditGeometry</a:t>
            </a:r>
            <a:r>
              <a:rPr lang="zh-CN" altLang="en-US" sz="2000" dirty="0">
                <a:latin typeface="宋体" panose="02010600030101010101" pitchFamily="2" charset="-122"/>
              </a:rPr>
              <a:t>（编辑几何体）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卷展栏上的</a:t>
            </a:r>
            <a:r>
              <a:rPr lang="en-US" altLang="zh-CN" sz="2000" dirty="0">
                <a:latin typeface="宋体" panose="02010600030101010101" pitchFamily="2" charset="-122"/>
              </a:rPr>
              <a:t>【Detach</a:t>
            </a:r>
            <a:r>
              <a:rPr lang="zh-CN" altLang="en-US" sz="2000" dirty="0">
                <a:latin typeface="宋体" panose="02010600030101010101" pitchFamily="2" charset="-122"/>
              </a:rPr>
              <a:t>（分离）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按钮。在弹出的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Detachas</a:t>
            </a:r>
            <a:r>
              <a:rPr lang="zh-CN" altLang="en-US" sz="2000" dirty="0">
                <a:latin typeface="宋体" panose="02010600030101010101" pitchFamily="2" charset="-122"/>
              </a:rPr>
              <a:t>（分离为）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选项命名为</a:t>
            </a:r>
            <a:r>
              <a:rPr lang="en-US" altLang="zh-CN" sz="2000" dirty="0">
                <a:latin typeface="宋体" panose="02010600030101010101" pitchFamily="2" charset="-122"/>
              </a:rPr>
              <a:t>window</a:t>
            </a:r>
            <a:r>
              <a:rPr lang="zh-CN" altLang="en-US" sz="2000" dirty="0">
                <a:latin typeface="宋体" panose="02010600030101010101" pitchFamily="2" charset="-122"/>
              </a:rPr>
              <a:t>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（确定）按钮。如图所示。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786" y="2753610"/>
            <a:ext cx="3540840" cy="305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787" y="2741418"/>
            <a:ext cx="2929805" cy="305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900" y="4292180"/>
            <a:ext cx="2819960" cy="150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16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按钮，退出编辑多边形，选中</a:t>
            </a:r>
            <a:r>
              <a:rPr lang="en-US" altLang="zh-CN" sz="2000" dirty="0">
                <a:latin typeface="宋体" panose="02010600030101010101" pitchFamily="2" charset="-122"/>
              </a:rPr>
              <a:t>window</a:t>
            </a:r>
            <a:r>
              <a:rPr lang="zh-CN" altLang="en-US" sz="2000" dirty="0">
                <a:latin typeface="宋体" panose="02010600030101010101" pitchFamily="2" charset="-122"/>
              </a:rPr>
              <a:t>模型，</a:t>
            </a:r>
            <a:r>
              <a:rPr lang="en-US" altLang="zh-CN" sz="2000" dirty="0" err="1">
                <a:latin typeface="宋体" panose="02010600030101010101" pitchFamily="2" charset="-122"/>
              </a:rPr>
              <a:t>Alt+Q</a:t>
            </a:r>
            <a:r>
              <a:rPr lang="zh-CN" altLang="en-US" sz="2000" dirty="0">
                <a:latin typeface="宋体" panose="02010600030101010101" pitchFamily="2" charset="-122"/>
              </a:rPr>
              <a:t>孤立显示模型，选中图中的两条边。选中次物体层级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【Edge</a:t>
            </a:r>
            <a:r>
              <a:rPr lang="zh-CN" altLang="en-US" sz="2000" dirty="0">
                <a:latin typeface="宋体" panose="02010600030101010101" pitchFamily="2" charset="-122"/>
              </a:rPr>
              <a:t>（边层级）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，按住</a:t>
            </a:r>
            <a:r>
              <a:rPr lang="en-US" altLang="zh-CN" sz="2000" dirty="0">
                <a:latin typeface="宋体" panose="02010600030101010101" pitchFamily="2" charset="-122"/>
              </a:rPr>
              <a:t>Ctrl</a:t>
            </a:r>
            <a:r>
              <a:rPr lang="zh-CN" altLang="en-US" sz="2000" dirty="0">
                <a:latin typeface="宋体" panose="02010600030101010101" pitchFamily="2" charset="-122"/>
              </a:rPr>
              <a:t>键加选图中两条边，右键鼠标，选中弹出菜单中的</a:t>
            </a:r>
            <a:r>
              <a:rPr lang="en-US" altLang="zh-CN" sz="2000" dirty="0">
                <a:latin typeface="宋体" panose="02010600030101010101" pitchFamily="2" charset="-122"/>
              </a:rPr>
              <a:t>tool2→【Connect</a:t>
            </a:r>
            <a:r>
              <a:rPr lang="zh-CN" altLang="en-US" sz="2000" dirty="0">
                <a:latin typeface="宋体" panose="02010600030101010101" pitchFamily="2" charset="-122"/>
              </a:rPr>
              <a:t>（连接）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设置按钮，将弹出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ConnectEdges</a:t>
            </a:r>
            <a:r>
              <a:rPr lang="zh-CN" altLang="en-US" sz="2000" dirty="0">
                <a:latin typeface="宋体" panose="02010600030101010101" pitchFamily="2" charset="-122"/>
              </a:rPr>
              <a:t>（连接边）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数量设置为</a:t>
            </a:r>
            <a:r>
              <a:rPr lang="en-US" altLang="zh-CN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（确定）按钮。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96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912" y="3205162"/>
            <a:ext cx="3207125" cy="346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059" y="3202210"/>
            <a:ext cx="3168547" cy="349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17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按钮，选中图中的面，将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EditEdge</a:t>
            </a:r>
            <a:r>
              <a:rPr lang="zh-CN" altLang="en-US" sz="2000" dirty="0">
                <a:latin typeface="宋体" panose="02010600030101010101" pitchFamily="2" charset="-122"/>
              </a:rPr>
              <a:t>（编辑边）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卷展栏上的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InsertSetting</a:t>
            </a:r>
            <a:r>
              <a:rPr lang="zh-CN" altLang="en-US" sz="2000" dirty="0">
                <a:latin typeface="宋体" panose="02010600030101010101" pitchFamily="2" charset="-122"/>
              </a:rPr>
              <a:t>（插入设置）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按钮。在弹出的</a:t>
            </a:r>
            <a:r>
              <a:rPr lang="en-US" altLang="zh-CN" sz="2000" dirty="0">
                <a:latin typeface="宋体" panose="02010600030101010101" pitchFamily="2" charset="-122"/>
              </a:rPr>
              <a:t>Insert</a:t>
            </a:r>
            <a:r>
              <a:rPr lang="zh-CN" altLang="en-US" sz="2000" dirty="0">
                <a:latin typeface="宋体" panose="02010600030101010101" pitchFamily="2" charset="-122"/>
              </a:rPr>
              <a:t>类别更改为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ByPolygon</a:t>
            </a:r>
            <a:r>
              <a:rPr lang="zh-CN" altLang="en-US" sz="2000" dirty="0">
                <a:latin typeface="宋体" panose="02010600030101010101" pitchFamily="2" charset="-122"/>
              </a:rPr>
              <a:t>（按多边形）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，将插入数量设置为</a:t>
            </a:r>
            <a:r>
              <a:rPr lang="en-US" altLang="zh-CN" sz="2000" dirty="0">
                <a:latin typeface="宋体" panose="02010600030101010101" pitchFamily="2" charset="-122"/>
              </a:rPr>
              <a:t>50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623" y="3817457"/>
            <a:ext cx="3145641" cy="114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386" y="2614817"/>
            <a:ext cx="1777964" cy="234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040" y="2583814"/>
            <a:ext cx="2189574" cy="244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164890" y="1310641"/>
            <a:ext cx="96805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18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选中图中的两条边，选择移动工具，左右两边各向内移动</a:t>
            </a:r>
            <a:r>
              <a:rPr lang="en-US" altLang="zh-CN" sz="2000" dirty="0">
                <a:latin typeface="宋体" panose="02010600030101010101" pitchFamily="2" charset="-122"/>
              </a:rPr>
              <a:t>25mm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17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8"/>
          <a:stretch>
            <a:fillRect/>
          </a:stretch>
        </p:blipFill>
        <p:spPr bwMode="auto">
          <a:xfrm>
            <a:off x="2526358" y="2250672"/>
            <a:ext cx="3712864" cy="428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965" y="2247038"/>
            <a:ext cx="3314673" cy="428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40572" y="1195007"/>
            <a:ext cx="8569542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19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选中次物体层级</a:t>
            </a:r>
            <a:r>
              <a:rPr lang="en-US" altLang="zh-CN" sz="2000" dirty="0">
                <a:latin typeface="宋体" panose="02010600030101010101" pitchFamily="2" charset="-122"/>
              </a:rPr>
              <a:t>【Selection</a:t>
            </a:r>
            <a:r>
              <a:rPr lang="zh-CN" altLang="en-US" sz="2000" dirty="0">
                <a:latin typeface="宋体" panose="02010600030101010101" pitchFamily="2" charset="-122"/>
              </a:rPr>
              <a:t>（选择）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【Polygon</a:t>
            </a:r>
            <a:r>
              <a:rPr lang="zh-CN" altLang="en-US" sz="2000" dirty="0">
                <a:latin typeface="宋体" panose="02010600030101010101" pitchFamily="2" charset="-122"/>
              </a:rPr>
              <a:t>（多边形层级）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，选中图中多边形，选中修改面板中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EditPolygon</a:t>
            </a:r>
            <a:r>
              <a:rPr lang="zh-CN" altLang="en-US" sz="2000" dirty="0">
                <a:latin typeface="宋体" panose="02010600030101010101" pitchFamily="2" charset="-122"/>
              </a:rPr>
              <a:t>（编辑多边形）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卷展栏中的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ExtrudeSetting</a:t>
            </a:r>
            <a:r>
              <a:rPr lang="zh-CN" altLang="en-US" sz="2000" dirty="0">
                <a:latin typeface="宋体" panose="02010600030101010101" pitchFamily="2" charset="-122"/>
              </a:rPr>
              <a:t>（挤出设置）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按钮，将挤出高度设置为</a:t>
            </a:r>
            <a:r>
              <a:rPr lang="en-US" altLang="zh-CN" sz="2000" dirty="0">
                <a:latin typeface="宋体" panose="02010600030101010101" pitchFamily="2" charset="-122"/>
              </a:rPr>
              <a:t>-50</a:t>
            </a:r>
            <a:r>
              <a:rPr lang="zh-CN" altLang="en-US" sz="2000" dirty="0">
                <a:latin typeface="宋体" panose="02010600030101010101" pitchFamily="2" charset="-122"/>
              </a:rPr>
              <a:t>。退出编辑多边形，完成窗户的绘制。在顶视图中，将</a:t>
            </a:r>
            <a:r>
              <a:rPr lang="en-US" altLang="zh-CN" sz="2000" dirty="0">
                <a:latin typeface="宋体" panose="02010600030101010101" pitchFamily="2" charset="-122"/>
              </a:rPr>
              <a:t>window</a:t>
            </a:r>
            <a:r>
              <a:rPr lang="zh-CN" altLang="en-US" sz="2000" dirty="0">
                <a:latin typeface="宋体" panose="02010600030101010101" pitchFamily="2" charset="-122"/>
              </a:rPr>
              <a:t>移动到窗洞中心处。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164" y="3088004"/>
            <a:ext cx="2693937" cy="321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707" y="4173855"/>
            <a:ext cx="2176843" cy="212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56" y="3088004"/>
            <a:ext cx="3054554" cy="323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66248" y="2858290"/>
            <a:ext cx="40719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20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zh-CN" dirty="0"/>
              <a:t>删除内部多边形。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3794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234" y="1425681"/>
            <a:ext cx="3944681" cy="44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53221" y="1353314"/>
            <a:ext cx="871550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21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执行</a:t>
            </a:r>
            <a:r>
              <a:rPr lang="en-US" altLang="zh-CN" sz="2000" dirty="0">
                <a:latin typeface="宋体" panose="02010600030101010101" pitchFamily="2" charset="-122"/>
              </a:rPr>
              <a:t>【File(</a:t>
            </a:r>
            <a:r>
              <a:rPr lang="zh-CN" altLang="en-US" sz="2000" dirty="0">
                <a:latin typeface="宋体" panose="02010600030101010101" pitchFamily="2" charset="-122"/>
              </a:rPr>
              <a:t>文件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菜单→</a:t>
            </a:r>
            <a:r>
              <a:rPr lang="en-US" altLang="zh-CN" sz="2000" dirty="0">
                <a:latin typeface="宋体" panose="02010600030101010101" pitchFamily="2" charset="-122"/>
              </a:rPr>
              <a:t>【Import</a:t>
            </a:r>
            <a:r>
              <a:rPr lang="zh-CN" altLang="en-US" sz="2000" dirty="0">
                <a:latin typeface="宋体" panose="02010600030101010101" pitchFamily="2" charset="-122"/>
              </a:rPr>
              <a:t>（导入）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命令，在弹出的窗口中选择要导入的名称为“</a:t>
            </a:r>
            <a:r>
              <a:rPr lang="en-US" altLang="zh-CN" sz="2000" dirty="0">
                <a:latin typeface="宋体" panose="02010600030101010101" pitchFamily="2" charset="-122"/>
              </a:rPr>
              <a:t>B</a:t>
            </a:r>
            <a:r>
              <a:rPr lang="zh-CN" altLang="en-US" sz="2000" dirty="0">
                <a:latin typeface="宋体" panose="02010600030101010101" pitchFamily="2" charset="-122"/>
              </a:rPr>
              <a:t>立面图”</a:t>
            </a:r>
            <a:r>
              <a:rPr lang="en-US" altLang="zh-CN" sz="2000" dirty="0">
                <a:latin typeface="宋体" panose="02010600030101010101" pitchFamily="2" charset="-122"/>
              </a:rPr>
              <a:t>CAD</a:t>
            </a:r>
            <a:r>
              <a:rPr lang="zh-CN" altLang="en-US" sz="2000" dirty="0">
                <a:latin typeface="宋体" panose="02010600030101010101" pitchFamily="2" charset="-122"/>
              </a:rPr>
              <a:t>文件，如图所示。在弹出的导入选项对话框中单击确定按钮，导入方法同步骤</a:t>
            </a:r>
            <a:r>
              <a:rPr lang="en-US" altLang="zh-CN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。将导入的图形执行组命令，将组命名为“</a:t>
            </a:r>
            <a:r>
              <a:rPr lang="en-US" altLang="zh-CN" sz="2000" dirty="0">
                <a:latin typeface="宋体" panose="02010600030101010101" pitchFamily="2" charset="-122"/>
              </a:rPr>
              <a:t>B</a:t>
            </a:r>
            <a:r>
              <a:rPr lang="zh-CN" altLang="en-US" sz="2000" dirty="0">
                <a:latin typeface="宋体" panose="02010600030101010101" pitchFamily="2" charset="-122"/>
              </a:rPr>
              <a:t>立面图” 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6"/>
          <a:stretch>
            <a:fillRect/>
          </a:stretch>
        </p:blipFill>
        <p:spPr bwMode="auto">
          <a:xfrm>
            <a:off x="2926854" y="3053051"/>
            <a:ext cx="4155624" cy="299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112" y="4182836"/>
            <a:ext cx="3748612" cy="174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70225"/>
            <a:chOff x="-2090" y="3192"/>
            <a:chExt cx="8996" cy="4835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5046" y="3144520"/>
            <a:ext cx="5611993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掌握车削命令方法；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◆掌握倒角剖面命令的使用；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lang="zh-CN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◆掌握对称命令的使用。</a:t>
            </a:r>
            <a:endParaRPr lang="zh-CN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pPr indent="304800"/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19059" y="613410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文本框 43"/>
          <p:cNvSpPr txBox="1"/>
          <p:nvPr/>
        </p:nvSpPr>
        <p:spPr>
          <a:xfrm>
            <a:off x="8502015" y="20447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26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778674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22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在工具栏中选择，开启角度捕捉，右键角度捕捉按钮，将</a:t>
            </a:r>
            <a:r>
              <a:rPr lang="en-US" altLang="zh-CN" sz="2000" dirty="0">
                <a:latin typeface="宋体" panose="02010600030101010101" pitchFamily="2" charset="-122"/>
              </a:rPr>
              <a:t>【Angel</a:t>
            </a:r>
            <a:r>
              <a:rPr lang="zh-CN" altLang="en-US" sz="2000" dirty="0">
                <a:latin typeface="宋体" panose="02010600030101010101" pitchFamily="2" charset="-122"/>
              </a:rPr>
              <a:t>（角度）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设置为</a:t>
            </a:r>
            <a:r>
              <a:rPr lang="en-US" altLang="zh-CN" sz="2000" dirty="0">
                <a:latin typeface="宋体" panose="02010600030101010101" pitchFamily="2" charset="-122"/>
              </a:rPr>
              <a:t>90°</a:t>
            </a:r>
            <a:r>
              <a:rPr lang="zh-CN" altLang="en-US" sz="2000" dirty="0">
                <a:latin typeface="宋体" panose="02010600030101010101" pitchFamily="2" charset="-122"/>
              </a:rPr>
              <a:t>。使用旋转命令旋转</a:t>
            </a:r>
            <a:r>
              <a:rPr lang="en-US" altLang="zh-CN" sz="2000" dirty="0">
                <a:latin typeface="宋体" panose="02010600030101010101" pitchFamily="2" charset="-122"/>
              </a:rPr>
              <a:t>90°</a:t>
            </a:r>
            <a:r>
              <a:rPr lang="zh-CN" altLang="en-US" sz="2000" dirty="0">
                <a:latin typeface="宋体" panose="02010600030101010101" pitchFamily="2" charset="-122"/>
              </a:rPr>
              <a:t>。在工具栏中选择旋转命令，将</a:t>
            </a:r>
            <a:r>
              <a:rPr lang="en-US" altLang="zh-CN" sz="2000" dirty="0">
                <a:latin typeface="宋体" panose="02010600030101010101" pitchFamily="2" charset="-122"/>
              </a:rPr>
              <a:t>B</a:t>
            </a:r>
            <a:r>
              <a:rPr lang="zh-CN" altLang="en-US" sz="2000" dirty="0">
                <a:latin typeface="宋体" panose="02010600030101010101" pitchFamily="2" charset="-122"/>
              </a:rPr>
              <a:t>立面图旋转</a:t>
            </a:r>
            <a:r>
              <a:rPr lang="en-US" altLang="zh-CN" sz="2000" dirty="0">
                <a:latin typeface="宋体" panose="02010600030101010101" pitchFamily="2" charset="-122"/>
              </a:rPr>
              <a:t>90°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990" y="2738640"/>
            <a:ext cx="3952381" cy="3247619"/>
          </a:xfrm>
          <a:prstGeom prst="rect">
            <a:avLst/>
          </a:prstGeom>
        </p:spPr>
      </p:pic>
    </p:spTree>
  </p:cSld>
  <p:clrMapOvr>
    <a:masterClrMapping/>
  </p:clrMapOvr>
  <p:transition spd="slow" advClick="0" advTm="7054">
    <p:pull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778674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23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在工具栏中开启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维捕捉，右键按钮，将捕捉设置为</a:t>
            </a:r>
            <a:r>
              <a:rPr lang="en-US" altLang="zh-CN" sz="2000" dirty="0">
                <a:latin typeface="宋体" panose="02010600030101010101" pitchFamily="2" charset="-122"/>
              </a:rPr>
              <a:t>【Vertex</a:t>
            </a:r>
            <a:r>
              <a:rPr lang="zh-CN" altLang="en-US" sz="2000" dirty="0">
                <a:latin typeface="宋体" panose="02010600030101010101" pitchFamily="2" charset="-122"/>
              </a:rPr>
              <a:t>（顶点）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。在工具栏中选择旋转命令，移动图形将图形捕捉到相应的方位，冻结对象。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868" y="2736964"/>
            <a:ext cx="3638690" cy="299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80" y="2783981"/>
            <a:ext cx="3427505" cy="295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782493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24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zh-CN" sz="2000" dirty="0"/>
              <a:t>将</a:t>
            </a:r>
            <a:r>
              <a:rPr lang="en-US" altLang="zh-CN" sz="2000" dirty="0"/>
              <a:t>C</a:t>
            </a:r>
            <a:r>
              <a:rPr lang="zh-CN" altLang="zh-CN" sz="2000" dirty="0"/>
              <a:t>立面图和</a:t>
            </a:r>
            <a:r>
              <a:rPr lang="en-US" altLang="zh-CN" sz="2000" dirty="0"/>
              <a:t>D</a:t>
            </a:r>
            <a:r>
              <a:rPr lang="zh-CN" altLang="zh-CN" sz="2000" dirty="0"/>
              <a:t>立面图导入到</a:t>
            </a:r>
            <a:r>
              <a:rPr lang="en-US" altLang="zh-CN" sz="2000" dirty="0"/>
              <a:t>3D</a:t>
            </a:r>
            <a:r>
              <a:rPr lang="zh-CN" altLang="zh-CN" sz="2000" dirty="0"/>
              <a:t>模型中。</a:t>
            </a:r>
            <a:endParaRPr lang="zh-CN" altLang="zh-CN" sz="2000" dirty="0"/>
          </a:p>
          <a:p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6866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249" y="2526373"/>
            <a:ext cx="4569205" cy="362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25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导入吊柜顶视图。在顶视图中导入吊柜顶视图。移动吊柜顶视图至图中位置。选择解冻，将平面图隐藏。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7890" name="图片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65"/>
          <a:stretch>
            <a:fillRect/>
          </a:stretch>
        </p:blipFill>
        <p:spPr bwMode="auto">
          <a:xfrm>
            <a:off x="3502918" y="2523788"/>
            <a:ext cx="6552728" cy="36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29565" y="1175514"/>
            <a:ext cx="4143404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26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绘制吊柜柜体。在顶视图，在创建面板下的图形面板，选择</a:t>
            </a:r>
            <a:r>
              <a:rPr lang="en-US" altLang="zh-CN" sz="2000" dirty="0">
                <a:latin typeface="宋体" panose="02010600030101010101" pitchFamily="2" charset="-122"/>
              </a:rPr>
              <a:t>Line</a:t>
            </a:r>
            <a:r>
              <a:rPr lang="zh-CN" altLang="en-US" sz="2000" dirty="0">
                <a:latin typeface="宋体" panose="02010600030101010101" pitchFamily="2" charset="-122"/>
              </a:rPr>
              <a:t>线按钮，在工具栏中开启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维捕捉，完成吊柜柜体捕捉，在修改面板中使用挤出修改器，分别挤出</a:t>
            </a:r>
            <a:r>
              <a:rPr lang="en-US" altLang="zh-CN" sz="2000" dirty="0">
                <a:latin typeface="宋体" panose="02010600030101010101" pitchFamily="2" charset="-122"/>
              </a:rPr>
              <a:t>600mm</a:t>
            </a:r>
            <a:r>
              <a:rPr lang="zh-CN" altLang="en-US" sz="2000" dirty="0">
                <a:latin typeface="宋体" panose="02010600030101010101" pitchFamily="2" charset="-122"/>
              </a:rPr>
              <a:t>，挤出</a:t>
            </a:r>
            <a:r>
              <a:rPr lang="en-US" altLang="zh-CN" sz="2000" dirty="0">
                <a:latin typeface="宋体" panose="02010600030101010101" pitchFamily="2" charset="-122"/>
              </a:rPr>
              <a:t>700mm</a:t>
            </a:r>
            <a:r>
              <a:rPr lang="zh-CN" altLang="en-US" sz="2000" dirty="0">
                <a:latin typeface="宋体" panose="02010600030101010101" pitchFamily="2" charset="-122"/>
              </a:rPr>
              <a:t>。将视图切换为</a:t>
            </a:r>
            <a:r>
              <a:rPr lang="en-US" altLang="zh-CN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前视图，使用移动工具，将柜体移动至合理位置。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89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016" y="1869599"/>
            <a:ext cx="4446105" cy="312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06728" y="968950"/>
            <a:ext cx="8644708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27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绘制吊柜柜门。将视图切换为</a:t>
            </a:r>
            <a:r>
              <a:rPr lang="en-US" altLang="zh-CN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前视图，使用</a:t>
            </a:r>
            <a:r>
              <a:rPr lang="en-US" altLang="zh-CN" sz="2000" dirty="0">
                <a:latin typeface="宋体" panose="02010600030101010101" pitchFamily="2" charset="-122"/>
              </a:rPr>
              <a:t>【Rectangle</a:t>
            </a:r>
            <a:r>
              <a:rPr lang="zh-CN" altLang="en-US" sz="2000" dirty="0">
                <a:latin typeface="宋体" panose="02010600030101010101" pitchFamily="2" charset="-122"/>
              </a:rPr>
              <a:t>（矩形）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命令绘制柜门轮廓，使用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绘制剖面。在点层级中选中图中点，将点添加</a:t>
            </a:r>
            <a:r>
              <a:rPr lang="en-US" altLang="zh-CN" sz="2000" dirty="0">
                <a:latin typeface="宋体" panose="02010600030101010101" pitchFamily="2" charset="-122"/>
              </a:rPr>
              <a:t>【Fillet</a:t>
            </a:r>
            <a:r>
              <a:rPr lang="zh-CN" altLang="en-US" sz="2000" dirty="0">
                <a:latin typeface="宋体" panose="02010600030101010101" pitchFamily="2" charset="-122"/>
              </a:rPr>
              <a:t>（圆角）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，圆角值设置</a:t>
            </a:r>
            <a:r>
              <a:rPr lang="en-US" altLang="zh-CN" sz="2000" dirty="0">
                <a:latin typeface="宋体" panose="02010600030101010101" pitchFamily="2" charset="-122"/>
              </a:rPr>
              <a:t>1mm</a:t>
            </a:r>
            <a:r>
              <a:rPr lang="zh-CN" altLang="en-US" sz="2000" dirty="0">
                <a:latin typeface="宋体" panose="02010600030101010101" pitchFamily="2" charset="-122"/>
              </a:rPr>
              <a:t>。在修改器中选择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BevelProfile</a:t>
            </a:r>
            <a:r>
              <a:rPr lang="zh-CN" altLang="en-US" sz="2000" dirty="0">
                <a:latin typeface="宋体" panose="02010600030101010101" pitchFamily="2" charset="-122"/>
              </a:rPr>
              <a:t>（倒角剖面）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命令完成柜门建立。旋转剖面</a:t>
            </a:r>
            <a:r>
              <a:rPr lang="en-US" altLang="zh-CN" sz="2000" dirty="0">
                <a:latin typeface="宋体" panose="02010600030101010101" pitchFamily="2" charset="-122"/>
              </a:rPr>
              <a:t>Gizmo</a:t>
            </a:r>
            <a:r>
              <a:rPr lang="zh-CN" altLang="en-US" sz="2000" dirty="0">
                <a:latin typeface="宋体" panose="02010600030101010101" pitchFamily="2" charset="-122"/>
              </a:rPr>
              <a:t>为</a:t>
            </a:r>
            <a:r>
              <a:rPr lang="en-US" altLang="zh-CN" sz="2000" dirty="0">
                <a:latin typeface="宋体" panose="02010600030101010101" pitchFamily="2" charset="-122"/>
              </a:rPr>
              <a:t>180°</a:t>
            </a:r>
            <a:r>
              <a:rPr lang="zh-CN" altLang="en-US" sz="2000" dirty="0">
                <a:latin typeface="宋体" panose="02010600030101010101" pitchFamily="2" charset="-122"/>
              </a:rPr>
              <a:t>，将柜门显示正确。将门板转换为可编辑多边形，选择多边形层级，将背面删除，在选择边界层级，选择删除后边界使用挤出命令，挤出</a:t>
            </a:r>
            <a:r>
              <a:rPr lang="en-US" altLang="zh-CN" sz="2000" dirty="0">
                <a:latin typeface="宋体" panose="02010600030101010101" pitchFamily="2" charset="-122"/>
              </a:rPr>
              <a:t>20mm</a:t>
            </a:r>
            <a:r>
              <a:rPr lang="zh-CN" altLang="en-US" sz="2000" dirty="0">
                <a:latin typeface="宋体" panose="02010600030101010101" pitchFamily="2" charset="-122"/>
              </a:rPr>
              <a:t>，绘制方法同任务五</a:t>
            </a:r>
            <a:r>
              <a:rPr lang="en-US" altLang="zh-CN" sz="2000" dirty="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宋体" panose="02010600030101010101" pitchFamily="2" charset="-122"/>
              </a:rPr>
              <a:t>步骤</a:t>
            </a:r>
            <a:r>
              <a:rPr lang="en-US" altLang="zh-CN" sz="2000" dirty="0">
                <a:latin typeface="宋体" panose="02010600030101010101" pitchFamily="2" charset="-122"/>
              </a:rPr>
              <a:t>9-12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99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279" y="4094950"/>
            <a:ext cx="5344441" cy="142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3293745"/>
            <a:ext cx="2408460" cy="316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965191" y="1350377"/>
            <a:ext cx="821537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28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复制吊柜柜门。移动柜门至柜体前侧，分别使用</a:t>
            </a:r>
            <a:r>
              <a:rPr lang="en-US" altLang="zh-CN" sz="2000" dirty="0">
                <a:latin typeface="宋体" panose="02010600030101010101" pitchFamily="2" charset="-122"/>
              </a:rPr>
              <a:t>shift+</a:t>
            </a:r>
            <a:r>
              <a:rPr lang="zh-CN" altLang="en-US" sz="2000" dirty="0">
                <a:latin typeface="宋体" panose="02010600030101010101" pitchFamily="2" charset="-122"/>
              </a:rPr>
              <a:t>移动</a:t>
            </a:r>
            <a:r>
              <a:rPr lang="en-US" altLang="zh-CN" sz="2000" dirty="0">
                <a:latin typeface="宋体" panose="02010600030101010101" pitchFamily="2" charset="-122"/>
              </a:rPr>
              <a:t>【Instance</a:t>
            </a:r>
            <a:r>
              <a:rPr lang="zh-CN" altLang="en-US" sz="2000" dirty="0">
                <a:latin typeface="宋体" panose="02010600030101010101" pitchFamily="2" charset="-122"/>
              </a:rPr>
              <a:t>（实例）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相同尺寸柜门。使用</a:t>
            </a:r>
            <a:r>
              <a:rPr lang="en-US" altLang="zh-CN" sz="2000" dirty="0">
                <a:latin typeface="宋体" panose="02010600030101010101" pitchFamily="2" charset="-122"/>
              </a:rPr>
              <a:t>shift+</a:t>
            </a:r>
            <a:r>
              <a:rPr lang="zh-CN" altLang="en-US" sz="2000" dirty="0">
                <a:latin typeface="宋体" panose="02010600030101010101" pitchFamily="2" charset="-122"/>
              </a:rPr>
              <a:t>移动</a:t>
            </a:r>
            <a:r>
              <a:rPr lang="en-US" altLang="zh-CN" sz="2000" dirty="0">
                <a:latin typeface="宋体" panose="02010600030101010101" pitchFamily="2" charset="-122"/>
              </a:rPr>
              <a:t>【Copy</a:t>
            </a:r>
            <a:r>
              <a:rPr lang="zh-CN" altLang="en-US" sz="2000" dirty="0">
                <a:latin typeface="宋体" panose="02010600030101010101" pitchFamily="2" charset="-122"/>
              </a:rPr>
              <a:t>（复制）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高吊柜柜门。右键图形转换为可编辑多边形</a:t>
            </a:r>
            <a:r>
              <a:rPr lang="en-US" altLang="zh-CN" sz="2000" dirty="0">
                <a:latin typeface="宋体" panose="02010600030101010101" pitchFamily="2" charset="-122"/>
              </a:rPr>
              <a:t>-</a:t>
            </a:r>
            <a:r>
              <a:rPr lang="zh-CN" altLang="en-US" sz="2000" dirty="0">
                <a:latin typeface="宋体" panose="02010600030101010101" pitchFamily="2" charset="-122"/>
              </a:rPr>
              <a:t>进入点层级</a:t>
            </a:r>
            <a:r>
              <a:rPr lang="en-US" altLang="zh-CN" sz="2000" dirty="0">
                <a:latin typeface="宋体" panose="02010600030101010101" pitchFamily="2" charset="-122"/>
              </a:rPr>
              <a:t>-</a:t>
            </a:r>
            <a:r>
              <a:rPr lang="zh-CN" altLang="en-US" sz="2000" dirty="0">
                <a:latin typeface="宋体" panose="02010600030101010101" pitchFamily="2" charset="-122"/>
              </a:rPr>
              <a:t>调整高柜门板与冻结</a:t>
            </a:r>
            <a:r>
              <a:rPr lang="en-US" altLang="zh-CN" sz="2000" dirty="0">
                <a:latin typeface="宋体" panose="02010600030101010101" pitchFamily="2" charset="-122"/>
              </a:rPr>
              <a:t>CAD</a:t>
            </a:r>
            <a:r>
              <a:rPr lang="zh-CN" altLang="en-US" sz="2000" dirty="0">
                <a:latin typeface="宋体" panose="02010600030101010101" pitchFamily="2" charset="-122"/>
              </a:rPr>
              <a:t>图形一致。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09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830" y="2877022"/>
            <a:ext cx="7001854" cy="321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29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绘制顶部欧式装饰线剖面。切换到左视图使用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绘制剖面，切换至点层级，右键鼠标转换为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Beziercorner</a:t>
            </a: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Bezier</a:t>
            </a:r>
            <a:r>
              <a:rPr lang="zh-CN" altLang="en-US" sz="2000" dirty="0">
                <a:latin typeface="宋体" panose="02010600030101010101" pitchFamily="2" charset="-122"/>
              </a:rPr>
              <a:t>角点）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，调节点弧度与原图一致。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9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859" y="2655423"/>
            <a:ext cx="3360435" cy="321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326" y="2655423"/>
            <a:ext cx="3805929" cy="321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30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绘制顶部欧式装饰线路径。在顶视图使用</a:t>
            </a:r>
            <a:r>
              <a:rPr lang="en-US" altLang="zh-CN" sz="2000" dirty="0">
                <a:latin typeface="宋体" panose="02010600030101010101" pitchFamily="2" charset="-122"/>
              </a:rPr>
              <a:t>【Line</a:t>
            </a:r>
            <a:r>
              <a:rPr lang="zh-CN" altLang="en-US" sz="2000" dirty="0">
                <a:latin typeface="宋体" panose="02010600030101010101" pitchFamily="2" charset="-122"/>
              </a:rPr>
              <a:t>（线）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绘制路径。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31.</a:t>
            </a:r>
            <a:r>
              <a:rPr lang="zh-CN" altLang="en-US" sz="2000" dirty="0">
                <a:latin typeface="宋体" panose="02010600030101010101" pitchFamily="2" charset="-122"/>
              </a:rPr>
              <a:t>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BevelProfile</a:t>
            </a:r>
            <a:r>
              <a:rPr lang="zh-CN" altLang="en-US" sz="2000" dirty="0">
                <a:latin typeface="宋体" panose="02010600030101010101" pitchFamily="2" charset="-122"/>
              </a:rPr>
              <a:t>（倒角剖面）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完成装饰线绘制。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30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97" y="2980502"/>
            <a:ext cx="6531796" cy="29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32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绘制地柜柜体。隐藏绘制的吊柜和导入的吊柜顶视图，将隐藏的平面图显示，使用矩形捕捉图中柜体轮廓，挤出深度</a:t>
            </a:r>
            <a:r>
              <a:rPr lang="en-US" altLang="zh-CN" sz="2000" dirty="0">
                <a:latin typeface="宋体" panose="02010600030101010101" pitchFamily="2" charset="-122"/>
              </a:rPr>
              <a:t>650mm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0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830" y="2625878"/>
            <a:ext cx="7110359" cy="325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576705"/>
            <a:ext cx="87981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1.</a:t>
            </a:r>
            <a:r>
              <a:rPr lang="zh-CN" altLang="zh-CN" sz="2000" dirty="0"/>
              <a:t>启动</a:t>
            </a:r>
            <a:r>
              <a:rPr lang="en-US" altLang="zh-CN" sz="2000" dirty="0"/>
              <a:t>3Dmax2014</a:t>
            </a:r>
            <a:r>
              <a:rPr lang="zh-CN" altLang="zh-CN" sz="2000" dirty="0"/>
              <a:t>软件，在【</a:t>
            </a:r>
            <a:r>
              <a:rPr lang="en-US" altLang="zh-CN" sz="2000" dirty="0"/>
              <a:t>Customize</a:t>
            </a:r>
            <a:r>
              <a:rPr lang="zh-CN" altLang="zh-CN" sz="2000" dirty="0"/>
              <a:t>（用户）】菜单下的【</a:t>
            </a:r>
            <a:r>
              <a:rPr lang="en-US" altLang="zh-CN" sz="2000" dirty="0" err="1"/>
              <a:t>UnitsSetup</a:t>
            </a:r>
            <a:r>
              <a:rPr lang="zh-CN" altLang="zh-CN" sz="2000" dirty="0"/>
              <a:t>（单位设置）】将【</a:t>
            </a:r>
            <a:r>
              <a:rPr lang="en-US" altLang="zh-CN" sz="2000" dirty="0" err="1"/>
              <a:t>DisplayUnitScale</a:t>
            </a:r>
            <a:r>
              <a:rPr lang="zh-CN" altLang="zh-CN" sz="2000" dirty="0"/>
              <a:t>（显示单位）】和【</a:t>
            </a:r>
            <a:r>
              <a:rPr lang="en-US" altLang="zh-CN" sz="2000" dirty="0" err="1"/>
              <a:t>SystemUnitSetup</a:t>
            </a:r>
            <a:r>
              <a:rPr lang="zh-CN" altLang="zh-CN" sz="2000" dirty="0"/>
              <a:t>（系统单位设置）】为【</a:t>
            </a:r>
            <a:r>
              <a:rPr lang="en-US" altLang="zh-CN" sz="2000" dirty="0"/>
              <a:t>Millimeters(</a:t>
            </a:r>
            <a:r>
              <a:rPr lang="zh-CN" altLang="zh-CN" sz="2000" dirty="0"/>
              <a:t>毫米</a:t>
            </a:r>
            <a:r>
              <a:rPr lang="en-US" altLang="zh-CN" sz="2000" dirty="0"/>
              <a:t>)</a:t>
            </a:r>
            <a:r>
              <a:rPr lang="zh-CN" altLang="zh-CN" sz="2000" dirty="0"/>
              <a:t>】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23" y="2945307"/>
            <a:ext cx="2651216" cy="353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2945130"/>
            <a:ext cx="2782242" cy="353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任意多边形 8"/>
          <p:cNvSpPr/>
          <p:nvPr/>
        </p:nvSpPr>
        <p:spPr>
          <a:xfrm>
            <a:off x="8223250" y="122496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3"/>
          <p:cNvSpPr txBox="1"/>
          <p:nvPr/>
        </p:nvSpPr>
        <p:spPr>
          <a:xfrm>
            <a:off x="8375015" y="265776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33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绘制地柜踢脚线。分别在左视图和前视图捕捉绘制踢脚线轮廓，将隐藏的平面图显示，绘制图中柜体轮廓，挤出深度</a:t>
            </a:r>
            <a:r>
              <a:rPr lang="en-US" altLang="zh-CN" sz="2000" dirty="0">
                <a:latin typeface="宋体" panose="02010600030101010101" pitchFamily="2" charset="-122"/>
              </a:rPr>
              <a:t>520mm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94" y="2834322"/>
            <a:ext cx="3497160" cy="318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4" y="4645680"/>
            <a:ext cx="3891309" cy="137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34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绘制橱柜台面。在顶视图使用</a:t>
            </a:r>
            <a:r>
              <a:rPr lang="en-US" altLang="zh-CN" sz="2000" dirty="0">
                <a:latin typeface="宋体" panose="02010600030101010101" pitchFamily="2" charset="-122"/>
              </a:rPr>
              <a:t>Line</a:t>
            </a:r>
            <a:r>
              <a:rPr lang="zh-CN" altLang="en-US" sz="2000" dirty="0">
                <a:latin typeface="宋体" panose="02010600030101010101" pitchFamily="2" charset="-122"/>
              </a:rPr>
              <a:t>绘制台面，取消勾选创建新图形。挤出深度</a:t>
            </a:r>
            <a:r>
              <a:rPr lang="en-US" altLang="zh-CN" sz="2000" dirty="0">
                <a:latin typeface="宋体" panose="02010600030101010101" pitchFamily="2" charset="-122"/>
              </a:rPr>
              <a:t>40mm</a:t>
            </a:r>
            <a:r>
              <a:rPr lang="zh-CN" altLang="en-US" sz="2000" dirty="0">
                <a:latin typeface="宋体" panose="02010600030101010101" pitchFamily="2" charset="-122"/>
              </a:rPr>
              <a:t>。将台面移动到地柜上。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60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283" y="2784475"/>
            <a:ext cx="4830036" cy="239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94" y="2795998"/>
            <a:ext cx="4774533" cy="238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35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绘制挡水板。顶视图中，依照图形绘制线，绘制挡水板线。进入线</a:t>
            </a:r>
            <a:r>
              <a:rPr lang="en-US" altLang="zh-CN" sz="2000" dirty="0">
                <a:latin typeface="宋体" panose="02010600030101010101" pitchFamily="2" charset="-122"/>
              </a:rPr>
              <a:t>【Spline</a:t>
            </a:r>
            <a:r>
              <a:rPr lang="zh-CN" altLang="en-US" sz="2000" dirty="0">
                <a:latin typeface="宋体" panose="02010600030101010101" pitchFamily="2" charset="-122"/>
              </a:rPr>
              <a:t>（样条线）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层级，在</a:t>
            </a:r>
            <a:r>
              <a:rPr lang="en-US" altLang="zh-CN" sz="2000" dirty="0">
                <a:latin typeface="宋体" panose="02010600030101010101" pitchFamily="2" charset="-122"/>
              </a:rPr>
              <a:t>【Outline</a:t>
            </a:r>
            <a:r>
              <a:rPr lang="zh-CN" altLang="en-US" sz="2000" dirty="0">
                <a:latin typeface="宋体" panose="02010600030101010101" pitchFamily="2" charset="-122"/>
              </a:rPr>
              <a:t>（轮廓）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输入</a:t>
            </a:r>
            <a:r>
              <a:rPr lang="en-US" altLang="zh-CN" sz="2000" dirty="0">
                <a:latin typeface="宋体" panose="02010600030101010101" pitchFamily="2" charset="-122"/>
              </a:rPr>
              <a:t>-20mm</a:t>
            </a:r>
            <a:r>
              <a:rPr lang="zh-CN" altLang="en-US" sz="2000" dirty="0">
                <a:latin typeface="宋体" panose="02010600030101010101" pitchFamily="2" charset="-122"/>
              </a:rPr>
              <a:t>。挤出深度</a:t>
            </a:r>
            <a:r>
              <a:rPr lang="en-US" altLang="zh-CN" sz="2000" dirty="0">
                <a:latin typeface="宋体" panose="02010600030101010101" pitchFamily="2" charset="-122"/>
              </a:rPr>
              <a:t>50mm</a:t>
            </a:r>
            <a:r>
              <a:rPr lang="zh-CN" altLang="en-US" sz="2000" dirty="0">
                <a:latin typeface="宋体" panose="02010600030101010101" pitchFamily="2" charset="-122"/>
              </a:rPr>
              <a:t>。将图形移动至台面顶部。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7106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878" y="3028011"/>
            <a:ext cx="3509058" cy="164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776" y="3322261"/>
            <a:ext cx="17416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271" y="3018549"/>
            <a:ext cx="3649498" cy="163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36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挤出挡水板。挤出深度</a:t>
            </a:r>
            <a:r>
              <a:rPr lang="en-US" altLang="zh-CN" sz="2000" dirty="0">
                <a:latin typeface="宋体" panose="02010600030101010101" pitchFamily="2" charset="-122"/>
              </a:rPr>
              <a:t>50mm</a:t>
            </a:r>
            <a:r>
              <a:rPr lang="zh-CN" altLang="en-US" sz="2000" dirty="0">
                <a:latin typeface="宋体" panose="02010600030101010101" pitchFamily="2" charset="-122"/>
              </a:rPr>
              <a:t>。将图形移动至台面顶部。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81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07" y="2467609"/>
            <a:ext cx="6815267" cy="289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37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绘制地柜柜门。使用倒角剖面绘制地柜柜门，制作方法与步骤</a:t>
            </a:r>
            <a:r>
              <a:rPr lang="en-US" altLang="zh-CN" sz="2000" dirty="0">
                <a:latin typeface="宋体" panose="02010600030101010101" pitchFamily="2" charset="-122"/>
              </a:rPr>
              <a:t>28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altLang="zh-CN" sz="2000" dirty="0">
                <a:latin typeface="宋体" panose="02010600030101010101" pitchFamily="2" charset="-122"/>
              </a:rPr>
              <a:t>29</a:t>
            </a:r>
            <a:r>
              <a:rPr lang="zh-CN" altLang="en-US" sz="2000" dirty="0">
                <a:latin typeface="宋体" panose="02010600030101010101" pitchFamily="2" charset="-122"/>
              </a:rPr>
              <a:t>一致。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91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886" y="2467610"/>
            <a:ext cx="7501845" cy="3215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38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合并厨具</a:t>
            </a:r>
            <a:r>
              <a:rPr lang="en-US" altLang="zh-CN" sz="2000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执行</a:t>
            </a:r>
            <a:r>
              <a:rPr lang="en-US" altLang="zh-CN" sz="2000" dirty="0">
                <a:latin typeface="宋体" panose="02010600030101010101" pitchFamily="2" charset="-122"/>
              </a:rPr>
              <a:t>【File(</a:t>
            </a:r>
            <a:r>
              <a:rPr lang="zh-CN" altLang="en-US" sz="2000" dirty="0">
                <a:latin typeface="宋体" panose="02010600030101010101" pitchFamily="2" charset="-122"/>
              </a:rPr>
              <a:t>文件</a:t>
            </a:r>
            <a:r>
              <a:rPr lang="en-US" altLang="zh-CN" sz="2000" dirty="0">
                <a:latin typeface="宋体" panose="02010600030101010101" pitchFamily="2" charset="-122"/>
              </a:rPr>
              <a:t>)】</a:t>
            </a:r>
            <a:r>
              <a:rPr lang="zh-CN" altLang="en-US" sz="2000" dirty="0">
                <a:latin typeface="宋体" panose="02010600030101010101" pitchFamily="2" charset="-122"/>
              </a:rPr>
              <a:t>菜单→</a:t>
            </a:r>
            <a:r>
              <a:rPr lang="en-US" altLang="zh-CN" sz="2000" dirty="0">
                <a:latin typeface="宋体" panose="02010600030101010101" pitchFamily="2" charset="-122"/>
              </a:rPr>
              <a:t>【Merge</a:t>
            </a:r>
            <a:r>
              <a:rPr lang="zh-CN" altLang="en-US" sz="2000" dirty="0">
                <a:latin typeface="宋体" panose="02010600030101010101" pitchFamily="2" charset="-122"/>
              </a:rPr>
              <a:t>（合并）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命令，在弹出的合并面板中选择</a:t>
            </a:r>
            <a:r>
              <a:rPr lang="en-US" altLang="zh-CN" sz="2000" dirty="0">
                <a:latin typeface="宋体" panose="02010600030101010101" pitchFamily="2" charset="-122"/>
              </a:rPr>
              <a:t>【All</a:t>
            </a:r>
            <a:r>
              <a:rPr lang="zh-CN" altLang="en-US" sz="2000" dirty="0">
                <a:latin typeface="宋体" panose="02010600030101010101" pitchFamily="2" charset="-122"/>
              </a:rPr>
              <a:t>（全部）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。将油烟机、灶台、炉具、水盆分别合并至场景中。通过移动调整。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01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741" y="2846303"/>
            <a:ext cx="3198269" cy="31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678" y="2831136"/>
            <a:ext cx="2862501" cy="312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39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合并拉手。将拉手合并至场景中，移动并复制调整拉手位置。删除图中倒入的参考图形。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12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00" y="2165349"/>
            <a:ext cx="5932530" cy="386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40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分离地面。选中墙体模型，选择多边形层级，选中地面，选择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EditGeometry</a:t>
            </a:r>
            <a:r>
              <a:rPr lang="zh-CN" altLang="en-US" sz="2000" dirty="0">
                <a:latin typeface="宋体" panose="02010600030101010101" pitchFamily="2" charset="-122"/>
              </a:rPr>
              <a:t>（编辑几何体）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，选择</a:t>
            </a:r>
            <a:r>
              <a:rPr lang="en-US" altLang="zh-CN" sz="2000" dirty="0">
                <a:latin typeface="宋体" panose="02010600030101010101" pitchFamily="2" charset="-122"/>
              </a:rPr>
              <a:t>【Detach</a:t>
            </a:r>
            <a:r>
              <a:rPr lang="zh-CN" altLang="en-US" sz="2000" dirty="0">
                <a:latin typeface="宋体" panose="02010600030101010101" pitchFamily="2" charset="-122"/>
              </a:rPr>
              <a:t>（分离）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，将</a:t>
            </a:r>
            <a:r>
              <a:rPr lang="en-US" altLang="zh-CN" sz="2000" dirty="0" err="1">
                <a:latin typeface="宋体" panose="02010600030101010101" pitchFamily="2" charset="-122"/>
              </a:rPr>
              <a:t>Detachas</a:t>
            </a:r>
            <a:r>
              <a:rPr lang="zh-CN" altLang="en-US" sz="2000" dirty="0">
                <a:latin typeface="宋体" panose="02010600030101010101" pitchFamily="2" charset="-122"/>
              </a:rPr>
              <a:t>命名为</a:t>
            </a:r>
            <a:r>
              <a:rPr lang="en-US" altLang="zh-CN" sz="2000" dirty="0">
                <a:latin typeface="宋体" panose="02010600030101010101" pitchFamily="2" charset="-122"/>
              </a:rPr>
              <a:t>floor</a:t>
            </a:r>
            <a:r>
              <a:rPr lang="zh-CN" altLang="en-US" sz="2000" dirty="0">
                <a:latin typeface="宋体" panose="02010600030101010101" pitchFamily="2" charset="-122"/>
              </a:rPr>
              <a:t>，点击</a:t>
            </a:r>
            <a:r>
              <a:rPr lang="en-US" altLang="zh-CN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确定。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22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559" y="2597519"/>
            <a:ext cx="4211151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272" y="2679213"/>
            <a:ext cx="2859914" cy="302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41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添加地面材质。单击工具栏中的“材质编辑器”按钮或者按快键键“</a:t>
            </a:r>
            <a:r>
              <a:rPr lang="en-US" altLang="zh-CN" sz="2000" dirty="0">
                <a:latin typeface="宋体" panose="02010600030101010101" pitchFamily="2" charset="-122"/>
              </a:rPr>
              <a:t>M”</a:t>
            </a:r>
            <a:r>
              <a:rPr lang="zh-CN" altLang="en-US" sz="2000" dirty="0">
                <a:latin typeface="宋体" panose="02010600030101010101" pitchFamily="2" charset="-122"/>
              </a:rPr>
              <a:t>，进入材质编辑器。选择一个样本球，点击在材质编辑器中</a:t>
            </a:r>
            <a:r>
              <a:rPr lang="en-US" altLang="zh-CN" sz="2000" dirty="0">
                <a:latin typeface="宋体" panose="02010600030101010101" pitchFamily="2" charset="-122"/>
              </a:rPr>
              <a:t>【Standard</a:t>
            </a:r>
            <a:r>
              <a:rPr lang="zh-CN" altLang="en-US" sz="2000" dirty="0">
                <a:latin typeface="宋体" panose="02010600030101010101" pitchFamily="2" charset="-122"/>
              </a:rPr>
              <a:t>（标准）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按钮，在弹出菜单中切换</a:t>
            </a:r>
            <a:r>
              <a:rPr lang="en-US" altLang="zh-CN" sz="2000" dirty="0">
                <a:latin typeface="宋体" panose="02010600030101010101" pitchFamily="2" charset="-122"/>
              </a:rPr>
              <a:t>V-ray</a:t>
            </a:r>
            <a:r>
              <a:rPr lang="zh-CN" altLang="en-US" sz="2000" dirty="0">
                <a:latin typeface="宋体" panose="02010600030101010101" pitchFamily="2" charset="-122"/>
              </a:rPr>
              <a:t>卷展栏</a:t>
            </a:r>
            <a:r>
              <a:rPr lang="en-US" altLang="zh-CN" sz="2000" dirty="0">
                <a:latin typeface="宋体" panose="02010600030101010101" pitchFamily="2" charset="-122"/>
              </a:rPr>
              <a:t>-</a:t>
            </a:r>
            <a:r>
              <a:rPr lang="en-US" altLang="zh-CN" sz="2000" dirty="0" err="1">
                <a:latin typeface="宋体" panose="02010600030101010101" pitchFamily="2" charset="-122"/>
              </a:rPr>
              <a:t>VrayMtl</a:t>
            </a:r>
            <a:r>
              <a:rPr lang="zh-CN" altLang="en-US" sz="2000" dirty="0">
                <a:latin typeface="宋体" panose="02010600030101010101" pitchFamily="2" charset="-122"/>
              </a:rPr>
              <a:t>。选择漫反射位图通道按钮，在漫反射通道选择</a:t>
            </a:r>
            <a:r>
              <a:rPr lang="en-US" altLang="zh-CN" sz="2000" dirty="0">
                <a:latin typeface="宋体" panose="02010600030101010101" pitchFamily="2" charset="-122"/>
              </a:rPr>
              <a:t>【Bitmap</a:t>
            </a:r>
            <a:r>
              <a:rPr lang="zh-CN" altLang="en-US" sz="2000" dirty="0">
                <a:latin typeface="宋体" panose="02010600030101010101" pitchFamily="2" charset="-122"/>
              </a:rPr>
              <a:t>（位图）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，选择地面图片。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32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17"/>
          <a:stretch>
            <a:fillRect/>
          </a:stretch>
        </p:blipFill>
        <p:spPr bwMode="auto">
          <a:xfrm>
            <a:off x="2563614" y="3380932"/>
            <a:ext cx="3311424" cy="215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432" y="4686061"/>
            <a:ext cx="2472144" cy="83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89"/>
          <a:stretch>
            <a:fillRect/>
          </a:stretch>
        </p:blipFill>
        <p:spPr bwMode="auto">
          <a:xfrm>
            <a:off x="8480008" y="3429794"/>
            <a:ext cx="3544260" cy="209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42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调整地面材质参数。按照图设置</a:t>
            </a:r>
            <a:r>
              <a:rPr lang="en-US" altLang="zh-CN" sz="2000" dirty="0" err="1">
                <a:latin typeface="宋体" panose="02010600030101010101" pitchFamily="2" charset="-122"/>
              </a:rPr>
              <a:t>VRay</a:t>
            </a:r>
            <a:r>
              <a:rPr lang="zh-CN" altLang="en-US" sz="2000" dirty="0">
                <a:latin typeface="宋体" panose="02010600030101010101" pitchFamily="2" charset="-122"/>
              </a:rPr>
              <a:t>材质参数。选择地面，单击“将材质指定给选定对象”按钮，赋予地面材质，单击“在视图中显示位图”，在透视图中显示位图。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42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093" y="2620058"/>
            <a:ext cx="2496169" cy="199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812" y="2579649"/>
            <a:ext cx="3835352" cy="199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714" y="2991910"/>
            <a:ext cx="1545374" cy="154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088047" y="4686135"/>
            <a:ext cx="84077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43.</a:t>
            </a:r>
            <a:r>
              <a:rPr lang="zh-CN" altLang="en-US" sz="2000" dirty="0">
                <a:latin typeface="宋体" panose="02010600030101010101" pitchFamily="2" charset="-122"/>
              </a:rPr>
              <a:t>选中地面，点击修改面板中的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UVWmap</a:t>
            </a: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UVW</a:t>
            </a:r>
            <a:r>
              <a:rPr lang="zh-CN" altLang="en-US" sz="2000" dirty="0">
                <a:latin typeface="宋体" panose="02010600030101010101" pitchFamily="2" charset="-122"/>
              </a:rPr>
              <a:t>贴图）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，按照图</a:t>
            </a:r>
            <a:r>
              <a:rPr lang="en-US" altLang="zh-CN" sz="2000" dirty="0">
                <a:latin typeface="宋体" panose="02010600030101010101" pitchFamily="2" charset="-122"/>
              </a:rPr>
              <a:t>2-6-67</a:t>
            </a:r>
            <a:r>
              <a:rPr lang="zh-CN" altLang="en-US" sz="2000" dirty="0">
                <a:latin typeface="宋体" panose="02010600030101010101" pitchFamily="2" charset="-122"/>
              </a:rPr>
              <a:t>进行设置。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5427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8"/>
          <a:stretch>
            <a:fillRect/>
          </a:stretch>
        </p:blipFill>
        <p:spPr bwMode="auto">
          <a:xfrm>
            <a:off x="10449142" y="2034272"/>
            <a:ext cx="1355508" cy="24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96820" y="1336675"/>
            <a:ext cx="912939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dirty="0"/>
              <a:t>在前视图中，单击创建面板，选择标准基本体下的</a:t>
            </a:r>
            <a:r>
              <a:rPr lang="en-US" altLang="zh-CN" sz="2000" dirty="0"/>
              <a:t>【Plane</a:t>
            </a:r>
            <a:r>
              <a:rPr lang="zh-CN" altLang="en-US" sz="2000" dirty="0"/>
              <a:t>（平面）</a:t>
            </a:r>
            <a:r>
              <a:rPr lang="en-US" altLang="zh-CN" sz="2000" dirty="0"/>
              <a:t>】</a:t>
            </a:r>
            <a:r>
              <a:rPr lang="zh-CN" altLang="en-US" sz="2000" dirty="0"/>
              <a:t>按钮，</a:t>
            </a:r>
            <a:r>
              <a:rPr lang="zh-CN" altLang="zh-CN" sz="2000" dirty="0"/>
              <a:t>在【</a:t>
            </a:r>
            <a:r>
              <a:rPr lang="en-US" altLang="zh-CN" sz="2000" dirty="0"/>
              <a:t>Parameters</a:t>
            </a:r>
            <a:r>
              <a:rPr lang="zh-CN" altLang="zh-CN" sz="2000" dirty="0"/>
              <a:t>（参数卷展栏）】设置参数</a:t>
            </a:r>
            <a:r>
              <a:rPr lang="zh-CN" altLang="en-US" sz="2000" dirty="0"/>
              <a:t>，</a:t>
            </a:r>
            <a:r>
              <a:rPr lang="zh-CN" altLang="zh-CN" sz="2000" dirty="0"/>
              <a:t>创建一个平面。</a:t>
            </a:r>
            <a:endParaRPr lang="en-US" altLang="zh-CN" sz="2000" dirty="0"/>
          </a:p>
          <a:p>
            <a:pPr marL="0" indent="0"/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10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22"/>
          <a:stretch>
            <a:fillRect/>
          </a:stretch>
        </p:blipFill>
        <p:spPr bwMode="auto">
          <a:xfrm>
            <a:off x="2938525" y="2460044"/>
            <a:ext cx="3615381" cy="263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531" y="2460044"/>
            <a:ext cx="3530311" cy="26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44-47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分别设置墙面、柜体、台面、天花板等材质。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63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390" y="1942465"/>
            <a:ext cx="169545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75" y="1942465"/>
            <a:ext cx="27813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1" name="Picture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719" y="2399035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632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752" y="3526474"/>
            <a:ext cx="1736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75" y="3553295"/>
            <a:ext cx="278130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图片 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557" y="4044951"/>
            <a:ext cx="9398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图片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589" y="5097145"/>
            <a:ext cx="17970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1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447" y="5185093"/>
            <a:ext cx="26733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图片 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453" y="5635943"/>
            <a:ext cx="9398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图片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117" y="1920875"/>
            <a:ext cx="26543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4" name="图片 1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5673" y="3240149"/>
            <a:ext cx="9398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48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布置摄像机。在顶视图中点击创建面板下的摄像机按钮，在顶视图布置摄像机。将</a:t>
            </a:r>
            <a:r>
              <a:rPr lang="en-US" altLang="zh-CN" sz="2000" dirty="0">
                <a:latin typeface="宋体" panose="02010600030101010101" pitchFamily="2" charset="-122"/>
              </a:rPr>
              <a:t>【Parameters</a:t>
            </a:r>
            <a:r>
              <a:rPr lang="zh-CN" altLang="en-US" sz="2000" dirty="0">
                <a:latin typeface="宋体" panose="02010600030101010101" pitchFamily="2" charset="-122"/>
              </a:rPr>
              <a:t>（参数卷）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展栏下的摄像机</a:t>
            </a:r>
            <a:r>
              <a:rPr lang="en-US" altLang="zh-CN" sz="2000" dirty="0">
                <a:latin typeface="宋体" panose="02010600030101010101" pitchFamily="2" charset="-122"/>
              </a:rPr>
              <a:t>【Lens</a:t>
            </a:r>
            <a:r>
              <a:rPr lang="zh-CN" altLang="en-US" sz="2000" dirty="0">
                <a:latin typeface="宋体" panose="02010600030101010101" pitchFamily="2" charset="-122"/>
              </a:rPr>
              <a:t>（镜头值）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设置为</a:t>
            </a:r>
            <a:r>
              <a:rPr lang="en-US" altLang="zh-CN" sz="2000" dirty="0">
                <a:latin typeface="宋体" panose="02010600030101010101" pitchFamily="2" charset="-122"/>
              </a:rPr>
              <a:t>24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52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99" y="2450562"/>
            <a:ext cx="4043303" cy="328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182" y="2987673"/>
            <a:ext cx="2332359" cy="272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49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选择摄像机和目标点，右键移动按钮，将摄像机高度设置为</a:t>
            </a:r>
            <a:r>
              <a:rPr lang="en-US" altLang="zh-CN" sz="2000" dirty="0">
                <a:latin typeface="宋体" panose="02010600030101010101" pitchFamily="2" charset="-122"/>
              </a:rPr>
              <a:t>1200mm</a:t>
            </a:r>
            <a:r>
              <a:rPr lang="zh-CN" altLang="en-US" sz="2000" dirty="0">
                <a:latin typeface="宋体" panose="02010600030101010101" pitchFamily="2" charset="-122"/>
              </a:rPr>
              <a:t>。选择摄像机，在</a:t>
            </a:r>
            <a:r>
              <a:rPr lang="en-US" altLang="zh-CN" sz="2000" dirty="0">
                <a:latin typeface="宋体" panose="02010600030101010101" pitchFamily="2" charset="-122"/>
              </a:rPr>
              <a:t>【Parameters</a:t>
            </a:r>
            <a:r>
              <a:rPr lang="zh-CN" altLang="en-US" sz="2000" dirty="0">
                <a:latin typeface="宋体" panose="02010600030101010101" pitchFamily="2" charset="-122"/>
              </a:rPr>
              <a:t>（参数）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卷展栏下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zh-CN" sz="2000" dirty="0" err="1">
                <a:latin typeface="宋体" panose="02010600030101010101" pitchFamily="2" charset="-122"/>
              </a:rPr>
              <a:t>ClippingPlanes</a:t>
            </a:r>
            <a:r>
              <a:rPr lang="zh-CN" altLang="en-US" sz="2000" dirty="0">
                <a:latin typeface="宋体" panose="02010600030101010101" pitchFamily="2" charset="-122"/>
              </a:rPr>
              <a:t>（剪切平面）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中设置摄像机剪切平面参数。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73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869" y="2943862"/>
            <a:ext cx="2818709" cy="17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490" y="3653790"/>
            <a:ext cx="1767799" cy="100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400" y="2473998"/>
            <a:ext cx="2948334" cy="218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50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快捷键</a:t>
            </a:r>
            <a:r>
              <a:rPr lang="en-US" altLang="zh-CN" sz="2000" dirty="0">
                <a:latin typeface="宋体" panose="02010600030101010101" pitchFamily="2" charset="-122"/>
              </a:rPr>
              <a:t>C</a:t>
            </a:r>
            <a:r>
              <a:rPr lang="zh-CN" altLang="en-US" sz="2000" dirty="0">
                <a:latin typeface="宋体" panose="02010600030101010101" pitchFamily="2" charset="-122"/>
              </a:rPr>
              <a:t>将透视图切换到摄像机视图。</a:t>
            </a:r>
            <a:r>
              <a:rPr lang="en-US" altLang="zh-CN" sz="2000" dirty="0" err="1">
                <a:latin typeface="宋体" panose="02010600030101010101" pitchFamily="2" charset="-122"/>
              </a:rPr>
              <a:t>Shift+F</a:t>
            </a:r>
            <a:r>
              <a:rPr lang="zh-CN" altLang="en-US" sz="2000" dirty="0">
                <a:latin typeface="宋体" panose="02010600030101010101" pitchFamily="2" charset="-122"/>
              </a:rPr>
              <a:t>显示安全框，摄像机显示效果。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83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00" y="2252980"/>
            <a:ext cx="5118100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51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在创建面板下，选择灯光按钮，在下拉菜单选择</a:t>
            </a:r>
            <a:r>
              <a:rPr lang="en-US" altLang="zh-CN" sz="2000" dirty="0" err="1">
                <a:latin typeface="宋体" panose="02010600030101010101" pitchFamily="2" charset="-122"/>
              </a:rPr>
              <a:t>VRay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93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64" y="1772875"/>
            <a:ext cx="3618895" cy="145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2705070" y="3193506"/>
            <a:ext cx="8591822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52.</a:t>
            </a:r>
            <a:r>
              <a:rPr lang="en-US" altLang="zh-CN" sz="2000" dirty="0">
                <a:latin typeface="宋体" panose="02010600030101010101" pitchFamily="2" charset="-122"/>
              </a:rPr>
              <a:t>VRay</a:t>
            </a:r>
            <a:r>
              <a:rPr lang="zh-CN" altLang="zh-CN" sz="2000" dirty="0">
                <a:latin typeface="宋体" panose="02010600030101010101" pitchFamily="2" charset="-122"/>
              </a:rPr>
              <a:t>平面灯光创建和设置。前视图中分别在窗户位置绘制两个</a:t>
            </a:r>
            <a:r>
              <a:rPr lang="en-US" altLang="zh-CN" sz="2000" dirty="0" err="1">
                <a:latin typeface="宋体" panose="02010600030101010101" pitchFamily="2" charset="-122"/>
              </a:rPr>
              <a:t>VRay</a:t>
            </a:r>
            <a:r>
              <a:rPr lang="zh-CN" altLang="zh-CN" sz="2000" dirty="0">
                <a:latin typeface="宋体" panose="02010600030101010101" pitchFamily="2" charset="-122"/>
              </a:rPr>
              <a:t>平面灯光，在顶视图中调整灯光位置。</a:t>
            </a:r>
            <a:endParaRPr lang="zh-CN" altLang="zh-CN" sz="2000" dirty="0">
              <a:latin typeface="宋体" panose="02010600030101010101" pitchFamily="2" charset="-122"/>
            </a:endParaRPr>
          </a:p>
        </p:txBody>
      </p:sp>
      <p:pic>
        <p:nvPicPr>
          <p:cNvPr id="5939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84" y="4801195"/>
            <a:ext cx="18351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538" y="5797868"/>
            <a:ext cx="16383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793" y="4457924"/>
            <a:ext cx="1126112" cy="225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880" y="4447344"/>
            <a:ext cx="1126112" cy="225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53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室内光源创建和设置。在顶视图中创建一个平面</a:t>
            </a:r>
            <a:r>
              <a:rPr lang="en-US" altLang="zh-CN" sz="2000" dirty="0" err="1">
                <a:latin typeface="宋体" panose="02010600030101010101" pitchFamily="2" charset="-122"/>
              </a:rPr>
              <a:t>VRay</a:t>
            </a:r>
            <a:r>
              <a:rPr lang="zh-CN" altLang="en-US" sz="2000" dirty="0">
                <a:latin typeface="宋体" panose="02010600030101010101" pitchFamily="2" charset="-122"/>
              </a:rPr>
              <a:t>灯光。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04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064" y="2519484"/>
            <a:ext cx="3909555" cy="310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70"/>
          <a:stretch>
            <a:fillRect/>
          </a:stretch>
        </p:blipFill>
        <p:spPr bwMode="auto">
          <a:xfrm>
            <a:off x="7965237" y="2571871"/>
            <a:ext cx="1656184" cy="311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66574" y="1337615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54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en-US" altLang="zh-CN" sz="2000" dirty="0">
                <a:latin typeface="宋体" panose="02010600030101010101" pitchFamily="2" charset="-122"/>
              </a:rPr>
              <a:t>VRay</a:t>
            </a:r>
            <a:r>
              <a:rPr lang="zh-CN" altLang="zh-CN" sz="2000" dirty="0">
                <a:latin typeface="宋体" panose="02010600030101010101" pitchFamily="2" charset="-122"/>
              </a:rPr>
              <a:t>渲染器设置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43" y="1748696"/>
            <a:ext cx="3780952" cy="14378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932" y="3205162"/>
            <a:ext cx="3539366" cy="23921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2434" y="1108779"/>
            <a:ext cx="3847619" cy="1123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634" y="2286386"/>
            <a:ext cx="3780952" cy="3295238"/>
          </a:xfrm>
          <a:prstGeom prst="rect">
            <a:avLst/>
          </a:prstGeom>
        </p:spPr>
      </p:pic>
      <p:pic>
        <p:nvPicPr>
          <p:cNvPr id="61442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950" y="4144010"/>
            <a:ext cx="2140756" cy="137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88047" y="1322656"/>
            <a:ext cx="821537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55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en-US" altLang="zh-CN" sz="2000" dirty="0">
                <a:latin typeface="宋体" panose="02010600030101010101" pitchFamily="2" charset="-122"/>
              </a:rPr>
              <a:t>Shift+Q</a:t>
            </a:r>
            <a:r>
              <a:rPr lang="zh-CN" altLang="en-US" sz="2000" dirty="0">
                <a:latin typeface="宋体" panose="02010600030101010101" pitchFamily="2" charset="-122"/>
              </a:rPr>
              <a:t>或者点击工具栏上的按钮进行渲染，渲染效果如图所示。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55" y="2283460"/>
            <a:ext cx="51625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054"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53220" y="1106547"/>
            <a:ext cx="835824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3.</a:t>
            </a:r>
            <a:r>
              <a:rPr lang="zh-CN" altLang="zh-CN" sz="2000" dirty="0"/>
              <a:t>执行【</a:t>
            </a:r>
            <a:r>
              <a:rPr lang="en-US" altLang="zh-CN" sz="2000" dirty="0"/>
              <a:t>Rendering(</a:t>
            </a:r>
            <a:r>
              <a:rPr lang="zh-CN" altLang="zh-CN" sz="2000" dirty="0"/>
              <a:t>渲染</a:t>
            </a:r>
            <a:r>
              <a:rPr lang="en-US" altLang="zh-CN" sz="2000" dirty="0"/>
              <a:t>)</a:t>
            </a:r>
            <a:r>
              <a:rPr lang="zh-CN" altLang="zh-CN" sz="2000" dirty="0"/>
              <a:t>】菜单→【</a:t>
            </a:r>
            <a:r>
              <a:rPr lang="en-US" altLang="zh-CN" sz="2000" dirty="0" err="1"/>
              <a:t>MaterialEditor</a:t>
            </a:r>
            <a:r>
              <a:rPr lang="zh-CN" altLang="zh-CN" sz="2000" dirty="0"/>
              <a:t>（材质编辑器）】命令或者快捷键</a:t>
            </a:r>
            <a:r>
              <a:rPr lang="en-US" altLang="zh-CN" sz="2000" dirty="0"/>
              <a:t>M</a:t>
            </a:r>
            <a:r>
              <a:rPr lang="zh-CN" altLang="zh-CN" sz="2000" dirty="0"/>
              <a:t>打开材质编辑器，选择空的实例球。在【</a:t>
            </a:r>
            <a:r>
              <a:rPr lang="en-US" altLang="zh-CN" sz="2000" dirty="0" err="1"/>
              <a:t>BlinnBasicParameters</a:t>
            </a:r>
            <a:r>
              <a:rPr lang="zh-CN" altLang="zh-CN" sz="2000" dirty="0"/>
              <a:t>（材质基本参数卷展栏）】中选择【</a:t>
            </a:r>
            <a:r>
              <a:rPr lang="en-US" altLang="zh-CN" sz="2000" dirty="0"/>
              <a:t>Diffuse(</a:t>
            </a:r>
            <a:r>
              <a:rPr lang="zh-CN" altLang="zh-CN" sz="2000" dirty="0"/>
              <a:t>漫反射</a:t>
            </a:r>
            <a:r>
              <a:rPr lang="en-US" altLang="zh-CN" sz="2000" dirty="0"/>
              <a:t>)</a:t>
            </a:r>
            <a:r>
              <a:rPr lang="zh-CN" altLang="zh-CN" sz="2000" dirty="0"/>
              <a:t>】点击贴图快捷按钮。在弹出的【</a:t>
            </a:r>
            <a:r>
              <a:rPr lang="en-US" altLang="zh-CN" sz="2000" dirty="0"/>
              <a:t>Material/</a:t>
            </a:r>
            <a:r>
              <a:rPr lang="en-US" altLang="zh-CN" sz="2000" dirty="0" err="1"/>
              <a:t>MapBrowser</a:t>
            </a:r>
            <a:r>
              <a:rPr lang="zh-CN" altLang="zh-CN" sz="2000" dirty="0"/>
              <a:t>（材质</a:t>
            </a:r>
            <a:r>
              <a:rPr lang="en-US" altLang="zh-CN" sz="2000" dirty="0"/>
              <a:t>/</a:t>
            </a:r>
            <a:r>
              <a:rPr lang="zh-CN" altLang="zh-CN" sz="2000" dirty="0"/>
              <a:t>贴图浏览器）】找到【</a:t>
            </a:r>
            <a:r>
              <a:rPr lang="en-US" altLang="zh-CN" sz="2000" dirty="0"/>
              <a:t>Bitmap</a:t>
            </a:r>
            <a:r>
              <a:rPr lang="zh-CN" altLang="zh-CN" sz="2000" dirty="0"/>
              <a:t>（位图）】。双击选择，双击选择（欧式风格书桌</a:t>
            </a:r>
            <a:r>
              <a:rPr lang="en-US" altLang="zh-CN" sz="2000" dirty="0"/>
              <a:t>.*jpg</a:t>
            </a:r>
            <a:r>
              <a:rPr lang="zh-CN" altLang="zh-CN" sz="2000" dirty="0"/>
              <a:t>）图片（图片来源于网络）。此时，位图在实例球中显示。</a:t>
            </a:r>
            <a:endParaRPr lang="zh-CN" altLang="zh-CN" sz="2000" dirty="0"/>
          </a:p>
          <a:p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553" y="3429794"/>
            <a:ext cx="3538448" cy="228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83" y="3440726"/>
            <a:ext cx="3746592" cy="228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557" y="3440726"/>
            <a:ext cx="1798576" cy="179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61843" y="1206814"/>
            <a:ext cx="9429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4.</a:t>
            </a:r>
            <a:r>
              <a:rPr lang="zh-CN" altLang="en-US" sz="2000" dirty="0"/>
              <a:t>选择步骤</a:t>
            </a:r>
            <a:r>
              <a:rPr lang="en-US" altLang="zh-CN" sz="2000" dirty="0"/>
              <a:t>2</a:t>
            </a:r>
            <a:r>
              <a:rPr lang="zh-CN" altLang="en-US" sz="2000" dirty="0"/>
              <a:t>绘制的平面，在材质编辑器中点击</a:t>
            </a:r>
            <a:r>
              <a:rPr lang="en-US" altLang="zh-CN" sz="2000" dirty="0"/>
              <a:t>【</a:t>
            </a:r>
            <a:r>
              <a:rPr lang="en-US" altLang="zh-CN" sz="2000" dirty="0" err="1"/>
              <a:t>AssignMaterialtoSelection</a:t>
            </a:r>
            <a:r>
              <a:rPr lang="en-US" altLang="zh-CN" sz="2000" dirty="0"/>
              <a:t>(</a:t>
            </a:r>
            <a:r>
              <a:rPr lang="zh-CN" altLang="en-US" sz="2000" dirty="0"/>
              <a:t>为选定的对象赋予材质</a:t>
            </a:r>
            <a:r>
              <a:rPr lang="en-US" altLang="zh-CN" sz="2000" dirty="0"/>
              <a:t>)】</a:t>
            </a:r>
            <a:r>
              <a:rPr lang="zh-CN" altLang="en-US" sz="2000" dirty="0"/>
              <a:t>按钮，这一材质赋予平面上或者按住鼠标左键拖动实例球至步骤</a:t>
            </a:r>
            <a:r>
              <a:rPr lang="en-US" altLang="zh-CN" sz="2000" dirty="0"/>
              <a:t>2</a:t>
            </a:r>
            <a:r>
              <a:rPr lang="zh-CN" altLang="en-US" sz="2000" dirty="0"/>
              <a:t>绘制的平面上。选择</a:t>
            </a:r>
            <a:r>
              <a:rPr lang="en-US" altLang="zh-CN" sz="2000" dirty="0"/>
              <a:t>【</a:t>
            </a:r>
            <a:r>
              <a:rPr lang="en-US" altLang="zh-CN" sz="2000" dirty="0" err="1"/>
              <a:t>ShowShadedMaterialInViewport</a:t>
            </a:r>
            <a:r>
              <a:rPr lang="zh-CN" altLang="en-US" sz="2000" dirty="0"/>
              <a:t>（在视图中显示隐藏材质）</a:t>
            </a:r>
            <a:r>
              <a:rPr lang="en-US" altLang="zh-CN" sz="2000" dirty="0"/>
              <a:t>】</a:t>
            </a:r>
            <a:r>
              <a:rPr lang="zh-CN" altLang="en-US" sz="2000" dirty="0"/>
              <a:t>。此时，在视图窗口的平面中显示欧式风格书桌图片。</a:t>
            </a:r>
            <a:endParaRPr lang="zh-CN" altLang="en-US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4779" y="620395"/>
            <a:ext cx="4256102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Furnituremodelingandindoorcomputerrenderings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052" y="2807308"/>
            <a:ext cx="5327332" cy="383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3"/>
          <p:cNvSpPr txBox="1"/>
          <p:nvPr/>
        </p:nvSpPr>
        <p:spPr>
          <a:xfrm>
            <a:off x="8375015" y="236625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欧式风格书桌的制作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13860</Words>
  <Application>WPS 演示</Application>
  <PresentationFormat>自定义</PresentationFormat>
  <Paragraphs>1192</Paragraphs>
  <Slides>77</Slides>
  <Notes>77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90" baseType="lpstr">
      <vt:lpstr>Arial</vt:lpstr>
      <vt:lpstr>宋体</vt:lpstr>
      <vt:lpstr>Wingdings</vt:lpstr>
      <vt:lpstr>Calibri</vt:lpstr>
      <vt:lpstr>微软雅黑</vt:lpstr>
      <vt:lpstr>Arial Black</vt:lpstr>
      <vt:lpstr>Yu Gothic UI Light</vt:lpstr>
      <vt:lpstr>黑体</vt:lpstr>
      <vt:lpstr>仿宋_GB2312</vt:lpstr>
      <vt:lpstr>Arial Unicode MS</vt:lpstr>
      <vt:lpstr>MS UI Gothic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苏州珀菲科特网络科技有限公司</Company>
  <LinksUpToDate>false</LinksUpToDate>
  <SharedDoc>false</SharedDoc>
  <HyperlinksChanged>false</HyperlinksChanged>
  <AppVersion>14.0000</AppVersion>
  <Manager>www.515ppt.com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www.515ppt.com</dc:title>
  <dc:creator>www.515ppt.com</dc:creator>
  <cp:keywords>更多精品文档，请访问www.515ppt.com</cp:keywords>
  <dc:description>更多精品文档，请访问www.515ppt.com</dc:description>
  <dc:subject>www.515ppt.com</dc:subject>
  <cp:category>www.515ppt.com</cp:category>
  <cp:lastModifiedBy>高不胜寒</cp:lastModifiedBy>
  <cp:revision>256</cp:revision>
  <dcterms:created xsi:type="dcterms:W3CDTF">2015-04-24T01:01:00Z</dcterms:created>
  <dcterms:modified xsi:type="dcterms:W3CDTF">2018-09-07T00:29:30Z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